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28" r:id="rId1"/>
    <p:sldMasterId id="2147484755" r:id="rId2"/>
  </p:sldMasterIdLst>
  <p:notesMasterIdLst>
    <p:notesMasterId r:id="rId26"/>
  </p:notesMasterIdLst>
  <p:sldIdLst>
    <p:sldId id="256" r:id="rId3"/>
    <p:sldId id="257" r:id="rId4"/>
    <p:sldId id="258" r:id="rId5"/>
    <p:sldId id="259" r:id="rId6"/>
    <p:sldId id="260" r:id="rId7"/>
    <p:sldId id="261" r:id="rId8"/>
    <p:sldId id="262" r:id="rId9"/>
    <p:sldId id="263" r:id="rId10"/>
    <p:sldId id="264" r:id="rId11"/>
    <p:sldId id="278" r:id="rId12"/>
    <p:sldId id="265" r:id="rId13"/>
    <p:sldId id="266" r:id="rId14"/>
    <p:sldId id="267" r:id="rId15"/>
    <p:sldId id="268" r:id="rId16"/>
    <p:sldId id="269" r:id="rId17"/>
    <p:sldId id="270" r:id="rId18"/>
    <p:sldId id="277" r:id="rId19"/>
    <p:sldId id="271" r:id="rId20"/>
    <p:sldId id="272" r:id="rId21"/>
    <p:sldId id="273" r:id="rId22"/>
    <p:sldId id="274" r:id="rId23"/>
    <p:sldId id="275" r:id="rId24"/>
    <p:sldId id="276"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3" d="100"/>
          <a:sy n="83" d="100"/>
        </p:scale>
        <p:origin x="-904"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B2A738-E83F-354B-83F7-FF0B6F8019E9}" type="datetimeFigureOut">
              <a:rPr lang="en-US" smtClean="0"/>
              <a:t>7/21/17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A8C054-A2BA-E74B-ABFA-77A830226D0F}" type="slidenum">
              <a:rPr lang="en-US" smtClean="0"/>
              <a:t>‹#›</a:t>
            </a:fld>
            <a:endParaRPr lang="en-US"/>
          </a:p>
        </p:txBody>
      </p:sp>
    </p:spTree>
    <p:extLst>
      <p:ext uri="{BB962C8B-B14F-4D97-AF65-F5344CB8AC3E}">
        <p14:creationId xmlns:p14="http://schemas.microsoft.com/office/powerpoint/2010/main" val="297587103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Use anisole as the base</a:t>
            </a:r>
            <a:endParaRPr lang="en-US" dirty="0"/>
          </a:p>
        </p:txBody>
      </p:sp>
      <p:sp>
        <p:nvSpPr>
          <p:cNvPr id="4" name="Slide Number Placeholder 3"/>
          <p:cNvSpPr>
            <a:spLocks noGrp="1"/>
          </p:cNvSpPr>
          <p:nvPr>
            <p:ph type="sldNum" sz="quarter" idx="10"/>
          </p:nvPr>
        </p:nvSpPr>
        <p:spPr/>
        <p:txBody>
          <a:bodyPr/>
          <a:lstStyle/>
          <a:p>
            <a:fld id="{E5A8C054-A2BA-E74B-ABFA-77A830226D0F}" type="slidenum">
              <a:rPr lang="en-US" smtClean="0"/>
              <a:t>17</a:t>
            </a:fld>
            <a:endParaRPr lang="en-US"/>
          </a:p>
        </p:txBody>
      </p:sp>
    </p:spTree>
    <p:extLst>
      <p:ext uri="{BB962C8B-B14F-4D97-AF65-F5344CB8AC3E}">
        <p14:creationId xmlns:p14="http://schemas.microsoft.com/office/powerpoint/2010/main" val="713190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2233D26B-DFC2-4248-8ED0-AD3E108CBDD7}" type="datetime1">
              <a:rPr lang="en-US" smtClean="0"/>
              <a:pPr/>
              <a:t>7/21/17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94C003-38E8-486A-9BFD-47E55D87241C}" type="datetime1">
              <a:rPr lang="en-US" smtClean="0"/>
              <a:pPr/>
              <a:t>7/21/17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59EAA3-934B-41DB-B3B1-806F4BE5CC37}" type="datetime1">
              <a:rPr lang="en-US" smtClean="0"/>
              <a:pPr/>
              <a:t>7/21/17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algn="ctr" eaLnBrk="1" latinLnBrk="0" hangingPunct="1"/>
            <a:fld id="{23A271A1-F6D6-438B-A432-4747EE7ECD40}" type="datetimeFigureOut">
              <a:rPr lang="en-US" smtClean="0"/>
              <a:pPr algn="ctr" eaLnBrk="1" latinLnBrk="0" hangingPunct="1"/>
              <a:t>7/21/17</a:t>
            </a:fld>
            <a:endParaRPr lang="en-US" sz="2000" dirty="0">
              <a:solidFill>
                <a:srgbClr val="FFFFFF"/>
              </a:solidFill>
            </a:endParaRPr>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algn="r" eaLnBrk="1" latinLnBrk="0" hangingPunct="1"/>
            <a:endParaRPr kumimoji="0" lang="en-US" dirty="0">
              <a:solidFill>
                <a:schemeClr val="tx2"/>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F0C94032-CD4C-4C25-B0C2-CEC720522D92}" type="slidenum">
              <a:rPr kumimoji="0" lang="en-US" smtClean="0"/>
              <a:pPr eaLnBrk="1" latinLnBrk="0" hangingPunct="1"/>
              <a:t>‹#›</a:t>
            </a:fld>
            <a:endParaRPr kumimoji="0" lang="en-US" dirty="0">
              <a:solidFill>
                <a:schemeClr val="tx2"/>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8F97F932-D99A-4087-BFB1-EA42FAFC8D2C}" type="datetime1">
              <a:rPr lang="en-US" smtClean="0"/>
              <a:pPr/>
              <a:t>7/21/17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38237106-F2ED-405E-BC33-CC3CF426205F}"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7/21/17</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lgn="ctr" eaLnBrk="1" latinLnBrk="0" hangingPunct="1"/>
            <a:fld id="{F0C94032-CD4C-4C25-B0C2-CEC720522D92}" type="slidenum">
              <a:rPr kumimoji="0" lang="en-US" smtClean="0"/>
              <a:pPr algn="ctr" eaLnBrk="1" latinLnBrk="0" hangingPunct="1"/>
              <a:t>‹#›</a:t>
            </a:fld>
            <a:endParaRPr kumimoji="0" lang="en-US" sz="2400" dirty="0">
              <a:solidFill>
                <a:srgbClr val="FFFFFF"/>
              </a:solidFill>
            </a:endParaRPr>
          </a:p>
        </p:txBody>
      </p:sp>
      <p:sp>
        <p:nvSpPr>
          <p:cNvPr id="14" name="Footer Placeholder 13"/>
          <p:cNvSpPr>
            <a:spLocks noGrp="1"/>
          </p:cNvSpPr>
          <p:nvPr>
            <p:ph type="ftr" sz="quarter" idx="12"/>
          </p:nvPr>
        </p:nvSpPr>
        <p:spPr/>
        <p:txBody>
          <a:bodyPr/>
          <a:lstStyle/>
          <a:p>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8FB3498D-21C7-408B-8EF5-5B55DEF0BFD5}" type="datetime1">
              <a:rPr lang="en-US" smtClean="0"/>
              <a:pPr/>
              <a:t>7/21/17</a:t>
            </a:fld>
            <a:endParaRPr lang="en-US"/>
          </a:p>
        </p:txBody>
      </p:sp>
      <p:sp>
        <p:nvSpPr>
          <p:cNvPr id="10" name="Slide Number Placeholder 9"/>
          <p:cNvSpPr>
            <a:spLocks noGrp="1"/>
          </p:cNvSpPr>
          <p:nvPr>
            <p:ph type="sldNum" sz="quarter" idx="16"/>
          </p:nvPr>
        </p:nvSpPr>
        <p:spPr/>
        <p:txBody>
          <a:bodyPr rtlCol="0"/>
          <a:lstStyle/>
          <a:p>
            <a:fld id="{38237106-F2ED-405E-BC33-CC3CF426205F}"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84DB246E-8FD1-42FF-94A4-E4133095C37A}" type="datetime1">
              <a:rPr lang="en-US" smtClean="0"/>
              <a:pPr/>
              <a:t>7/21/17</a:t>
            </a:fld>
            <a:endParaRPr lang="en-US"/>
          </a:p>
        </p:txBody>
      </p:sp>
      <p:sp>
        <p:nvSpPr>
          <p:cNvPr id="12" name="Slide Number Placeholder 11"/>
          <p:cNvSpPr>
            <a:spLocks noGrp="1"/>
          </p:cNvSpPr>
          <p:nvPr>
            <p:ph type="sldNum" sz="quarter" idx="16"/>
          </p:nvPr>
        </p:nvSpPr>
        <p:spPr/>
        <p:txBody>
          <a:bodyPr rtlCol="0"/>
          <a:lstStyle/>
          <a:p>
            <a:fld id="{38237106-F2ED-405E-BC33-CC3CF426205F}"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93939D4-B818-4372-B1EE-7CB6D5BBC74A}" type="datetime1">
              <a:rPr lang="en-US" smtClean="0"/>
              <a:pPr/>
              <a:t>7/21/17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38237106-F2ED-405E-BC33-CC3CF426205F}"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35E438-4D0D-4834-B658-A90420491D98}" type="datetime1">
              <a:rPr lang="en-US" smtClean="0"/>
              <a:pPr/>
              <a:t>7/21/17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38237106-F2ED-405E-BC33-CC3CF426205F}"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76F8ADFA-7142-4015-85E6-1712F15FA709}" type="datetime1">
              <a:rPr lang="en-US" smtClean="0"/>
              <a:pPr/>
              <a:t>7/21/17</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38237106-F2ED-405E-BC33-CC3CF426205F}"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8F97F932-D99A-4087-BFB1-EA42FAFC8D2C}" type="datetime1">
              <a:rPr lang="en-US" smtClean="0"/>
              <a:pPr/>
              <a:t>7/21/17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34A581E0-D653-4D78-A48F-41D80498BC7E}" type="datetime1">
              <a:rPr lang="en-US" smtClean="0"/>
              <a:pPr/>
              <a:t>7/21/17</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38237106-F2ED-405E-BC33-CC3CF426205F}"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Drag picture to placeholder or click icon to add</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694C003-38E8-486A-9BFD-47E55D87241C}" type="datetime1">
              <a:rPr lang="en-US" smtClean="0"/>
              <a:pPr/>
              <a:t>7/21/17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E059EAA3-934B-41DB-B3B1-806F4BE5CC37}" type="datetime1">
              <a:rPr lang="en-US" smtClean="0"/>
              <a:pPr/>
              <a:t>7/21/17</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38237106-F2ED-405E-BC33-CC3CF426205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C96367-2F2B-4F6E-ACF4-15FA13738E10}" type="datetime1">
              <a:rPr lang="en-US" smtClean="0"/>
              <a:pPr/>
              <a:t>7/21/17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523C92-45F4-4C30-810D-4886C1BA696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8FB3498D-21C7-408B-8EF5-5B55DEF0BFD5}" type="datetime1">
              <a:rPr lang="en-US" smtClean="0"/>
              <a:pPr/>
              <a:t>7/21/17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84DB246E-8FD1-42FF-94A4-E4133095C37A}" type="datetime1">
              <a:rPr lang="en-US" smtClean="0"/>
              <a:pPr/>
              <a:t>7/21/17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93939D4-B818-4372-B1EE-7CB6D5BBC74A}" type="datetime1">
              <a:rPr lang="en-US" smtClean="0"/>
              <a:pPr/>
              <a:t>7/21/17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35E438-4D0D-4834-B658-A90420491D98}" type="datetime1">
              <a:rPr lang="en-US" smtClean="0"/>
              <a:pPr/>
              <a:t>7/21/17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76F8ADFA-7142-4015-85E6-1712F15FA709}" type="datetime1">
              <a:rPr lang="en-US" smtClean="0"/>
              <a:pPr/>
              <a:t>7/21/17</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34A581E0-D653-4D78-A48F-41D80498BC7E}" type="datetime1">
              <a:rPr lang="en-US" smtClean="0"/>
              <a:pPr/>
              <a:t>7/21/17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8B3AFFF1-9C47-49F0-AE12-AF188F3F4E82}" type="datetime1">
              <a:rPr lang="en-US" smtClean="0"/>
              <a:pPr/>
              <a:t>7/21/17</a:t>
            </a:fld>
            <a:endParaRPr lang="en-US" dirty="0"/>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dirty="0"/>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38237106-F2ED-405E-BC33-CC3CF426205F}"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4729" r:id="rId1"/>
    <p:sldLayoutId id="2147484730" r:id="rId2"/>
    <p:sldLayoutId id="2147484731" r:id="rId3"/>
    <p:sldLayoutId id="2147484732" r:id="rId4"/>
    <p:sldLayoutId id="2147484733" r:id="rId5"/>
    <p:sldLayoutId id="2147484734" r:id="rId6"/>
    <p:sldLayoutId id="2147484735" r:id="rId7"/>
    <p:sldLayoutId id="2147484736" r:id="rId8"/>
    <p:sldLayoutId id="2147484737" r:id="rId9"/>
    <p:sldLayoutId id="2147484738" r:id="rId10"/>
    <p:sldLayoutId id="2147484739" r:id="rId11"/>
  </p:sldLayoutIdLst>
  <p:hf sldNum="0" hdr="0" ftr="0" dt="0"/>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8B3AFFF1-9C47-49F0-AE12-AF188F3F4E82}" type="datetime1">
              <a:rPr lang="en-US" smtClean="0"/>
              <a:pPr/>
              <a:t>7/21/17</a:t>
            </a:fld>
            <a:endParaRPr lang="en-US"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38237106-F2ED-405E-BC33-CC3CF426205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756" r:id="rId1"/>
    <p:sldLayoutId id="2147484757" r:id="rId2"/>
    <p:sldLayoutId id="2147484758" r:id="rId3"/>
    <p:sldLayoutId id="2147484759" r:id="rId4"/>
    <p:sldLayoutId id="2147484760" r:id="rId5"/>
    <p:sldLayoutId id="2147484761" r:id="rId6"/>
    <p:sldLayoutId id="2147484762" r:id="rId7"/>
    <p:sldLayoutId id="2147484763" r:id="rId8"/>
    <p:sldLayoutId id="2147484764" r:id="rId9"/>
    <p:sldLayoutId id="2147484765" r:id="rId10"/>
    <p:sldLayoutId id="2147484766" r:id="rId11"/>
  </p:sldLayoutIdLst>
  <p:hf sldNum="0"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 Id="rId3"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public.wsu.edu/~hemeteam/Chem116/Worksheets/BENZENE%20NAMING%20EXPLAINED.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QUEST Organic Chemistry</a:t>
            </a:r>
            <a:endParaRPr lang="en-US" dirty="0"/>
          </a:p>
        </p:txBody>
      </p:sp>
      <p:sp>
        <p:nvSpPr>
          <p:cNvPr id="3" name="Title 2"/>
          <p:cNvSpPr>
            <a:spLocks noGrp="1"/>
          </p:cNvSpPr>
          <p:nvPr>
            <p:ph type="ctrTitle"/>
          </p:nvPr>
        </p:nvSpPr>
        <p:spPr/>
        <p:txBody>
          <a:bodyPr/>
          <a:lstStyle/>
          <a:p>
            <a:r>
              <a:rPr lang="en-US" dirty="0" smtClean="0"/>
              <a:t>Naming Benzene compounds</a:t>
            </a:r>
            <a:endParaRPr lang="en-US" dirty="0"/>
          </a:p>
        </p:txBody>
      </p:sp>
    </p:spTree>
    <p:extLst>
      <p:ext uri="{BB962C8B-B14F-4D97-AF65-F5344CB8AC3E}">
        <p14:creationId xmlns:p14="http://schemas.microsoft.com/office/powerpoint/2010/main" val="1715785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Phenols</a:t>
            </a:r>
            <a:endParaRPr lang="en-US" dirty="0"/>
          </a:p>
        </p:txBody>
      </p:sp>
      <p:sp>
        <p:nvSpPr>
          <p:cNvPr id="3" name="Content Placeholder 2"/>
          <p:cNvSpPr>
            <a:spLocks noGrp="1"/>
          </p:cNvSpPr>
          <p:nvPr>
            <p:ph sz="quarter" idx="13"/>
          </p:nvPr>
        </p:nvSpPr>
        <p:spPr/>
        <p:txBody>
          <a:bodyPr>
            <a:normAutofit/>
          </a:bodyPr>
          <a:lstStyle/>
          <a:p>
            <a:r>
              <a:rPr lang="en-US" sz="2400" dirty="0" smtClean="0"/>
              <a:t>Alternatively, we could name it using the numbering system.</a:t>
            </a:r>
          </a:p>
          <a:p>
            <a:r>
              <a:rPr lang="en-US" sz="2400" dirty="0" smtClean="0"/>
              <a:t>Because we are using phenol as the base molecule, the OH automatically gets place #1.</a:t>
            </a:r>
            <a:endParaRPr lang="en-US" sz="2400" dirty="0"/>
          </a:p>
        </p:txBody>
      </p:sp>
      <p:pic>
        <p:nvPicPr>
          <p:cNvPr id="4" name="Picture 3" descr="Screen Shot 2016-08-06 at 5.40.30 PM.png"/>
          <p:cNvPicPr>
            <a:picLocks noChangeAspect="1"/>
          </p:cNvPicPr>
          <p:nvPr/>
        </p:nvPicPr>
        <p:blipFill rotWithShape="1">
          <a:blip r:embed="rId2">
            <a:extLst>
              <a:ext uri="{28A0092B-C50C-407E-A947-70E740481C1C}">
                <a14:useLocalDpi xmlns:a14="http://schemas.microsoft.com/office/drawing/2010/main" val="0"/>
              </a:ext>
            </a:extLst>
          </a:blip>
          <a:srcRect l="4646" r="60852" b="19064"/>
          <a:stretch/>
        </p:blipFill>
        <p:spPr>
          <a:xfrm>
            <a:off x="2524593" y="3425133"/>
            <a:ext cx="2953009" cy="3138352"/>
          </a:xfrm>
          <a:prstGeom prst="rect">
            <a:avLst/>
          </a:prstGeom>
        </p:spPr>
      </p:pic>
      <p:sp>
        <p:nvSpPr>
          <p:cNvPr id="5" name="Rectangle 4"/>
          <p:cNvSpPr/>
          <p:nvPr/>
        </p:nvSpPr>
        <p:spPr>
          <a:xfrm>
            <a:off x="5110389" y="5110032"/>
            <a:ext cx="367213" cy="60496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5824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phenols</a:t>
            </a:r>
            <a:endParaRPr lang="en-US" dirty="0"/>
          </a:p>
        </p:txBody>
      </p:sp>
      <p:sp>
        <p:nvSpPr>
          <p:cNvPr id="3" name="Content Placeholder 2"/>
          <p:cNvSpPr>
            <a:spLocks noGrp="1"/>
          </p:cNvSpPr>
          <p:nvPr>
            <p:ph sz="quarter" idx="13"/>
          </p:nvPr>
        </p:nvSpPr>
        <p:spPr>
          <a:xfrm>
            <a:off x="609599" y="1600200"/>
            <a:ext cx="8296255" cy="4114800"/>
          </a:xfrm>
        </p:spPr>
        <p:txBody>
          <a:bodyPr/>
          <a:lstStyle/>
          <a:p>
            <a:pPr marL="0" indent="0">
              <a:buNone/>
            </a:pPr>
            <a:r>
              <a:rPr lang="en-US" sz="2400" dirty="0" smtClean="0"/>
              <a:t>The </a:t>
            </a:r>
            <a:r>
              <a:rPr lang="en-US" sz="2400" dirty="0"/>
              <a:t>normal priority rules then apply in the nomenclature process (give the rest of the substituents the lowest numbering as you could). </a:t>
            </a:r>
          </a:p>
          <a:p>
            <a:endParaRPr lang="en-US" dirty="0"/>
          </a:p>
        </p:txBody>
      </p:sp>
      <p:pic>
        <p:nvPicPr>
          <p:cNvPr id="4" name="Picture 3" descr="Screen Shot 2016-08-06 at 5.43.5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31339"/>
            <a:ext cx="9144000" cy="2920073"/>
          </a:xfrm>
          <a:prstGeom prst="rect">
            <a:avLst/>
          </a:prstGeom>
        </p:spPr>
      </p:pic>
    </p:spTree>
    <p:extLst>
      <p:ext uri="{BB962C8B-B14F-4D97-AF65-F5344CB8AC3E}">
        <p14:creationId xmlns:p14="http://schemas.microsoft.com/office/powerpoint/2010/main" val="2604433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203" y="274638"/>
            <a:ext cx="8992797" cy="1143000"/>
          </a:xfrm>
        </p:spPr>
        <p:txBody>
          <a:bodyPr/>
          <a:lstStyle/>
          <a:p>
            <a:r>
              <a:rPr lang="en-US" sz="1800" dirty="0"/>
              <a:t>Below is a list of commonly seen benzene-derived compounds. Some of these mono-substituted compounds (labeled in red and green), such as </a:t>
            </a:r>
            <a:br>
              <a:rPr lang="en-US" sz="1800" dirty="0"/>
            </a:br>
            <a:r>
              <a:rPr lang="en-US" sz="1800" dirty="0"/>
              <a:t>phenol or toluene, can be used in place of benzene for the chemical's base name. </a:t>
            </a:r>
          </a:p>
        </p:txBody>
      </p:sp>
      <p:pic>
        <p:nvPicPr>
          <p:cNvPr id="4" name="Content Placeholder 3" descr="Screen Shot 2016-08-06 at 5.44.34 PM.png"/>
          <p:cNvPicPr>
            <a:picLocks noGrp="1" noChangeAspect="1"/>
          </p:cNvPicPr>
          <p:nvPr>
            <p:ph sz="quarter" idx="13"/>
          </p:nvPr>
        </p:nvPicPr>
        <p:blipFill rotWithShape="1">
          <a:blip r:embed="rId2">
            <a:extLst>
              <a:ext uri="{28A0092B-C50C-407E-A947-70E740481C1C}">
                <a14:useLocalDpi xmlns:a14="http://schemas.microsoft.com/office/drawing/2010/main" val="0"/>
              </a:ext>
            </a:extLst>
          </a:blip>
          <a:srcRect l="1895" r="1897"/>
          <a:stretch/>
        </p:blipFill>
        <p:spPr>
          <a:xfrm>
            <a:off x="0" y="1600200"/>
            <a:ext cx="9144000" cy="4114800"/>
          </a:xfrm>
        </p:spPr>
      </p:pic>
    </p:spTree>
    <p:extLst>
      <p:ext uri="{BB962C8B-B14F-4D97-AF65-F5344CB8AC3E}">
        <p14:creationId xmlns:p14="http://schemas.microsoft.com/office/powerpoint/2010/main" val="91825704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pic>
        <p:nvPicPr>
          <p:cNvPr id="4" name="Content Placeholder 3" descr="Screen Shot 2016-08-06 at 5.46.23 PM.png"/>
          <p:cNvPicPr>
            <a:picLocks noGrp="1" noChangeAspect="1"/>
          </p:cNvPicPr>
          <p:nvPr>
            <p:ph sz="quarter" idx="13"/>
          </p:nvPr>
        </p:nvPicPr>
        <p:blipFill rotWithShape="1">
          <a:blip r:embed="rId2">
            <a:extLst>
              <a:ext uri="{28A0092B-C50C-407E-A947-70E740481C1C}">
                <a14:useLocalDpi xmlns:a14="http://schemas.microsoft.com/office/drawing/2010/main" val="0"/>
              </a:ext>
            </a:extLst>
          </a:blip>
          <a:srcRect l="-232" r="-10"/>
          <a:stretch/>
        </p:blipFill>
        <p:spPr>
          <a:xfrm>
            <a:off x="-2897" y="1600199"/>
            <a:ext cx="9146898" cy="3146919"/>
          </a:xfrm>
        </p:spPr>
      </p:pic>
    </p:spTree>
    <p:extLst>
      <p:ext uri="{BB962C8B-B14F-4D97-AF65-F5344CB8AC3E}">
        <p14:creationId xmlns:p14="http://schemas.microsoft.com/office/powerpoint/2010/main" val="323563678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a:t>
            </a:r>
            <a:r>
              <a:rPr lang="en-US" dirty="0" err="1" smtClean="0"/>
              <a:t>vs</a:t>
            </a:r>
            <a:r>
              <a:rPr lang="en-US" dirty="0" smtClean="0"/>
              <a:t> IUPAC systematic names</a:t>
            </a:r>
            <a:endParaRPr lang="en-US" dirty="0"/>
          </a:p>
        </p:txBody>
      </p:sp>
      <p:sp>
        <p:nvSpPr>
          <p:cNvPr id="3" name="Content Placeholder 2"/>
          <p:cNvSpPr>
            <a:spLocks noGrp="1"/>
          </p:cNvSpPr>
          <p:nvPr>
            <p:ph sz="quarter" idx="13"/>
          </p:nvPr>
        </p:nvSpPr>
        <p:spPr/>
        <p:txBody>
          <a:bodyPr/>
          <a:lstStyle/>
          <a:p>
            <a:r>
              <a:rPr lang="en-US" dirty="0"/>
              <a:t>According to the indexing preferences of the </a:t>
            </a:r>
            <a:r>
              <a:rPr lang="en-US" i="1" dirty="0"/>
              <a:t>Chemical Abstracts</a:t>
            </a:r>
            <a:r>
              <a:rPr lang="en-US" dirty="0"/>
              <a:t>, </a:t>
            </a:r>
            <a:r>
              <a:rPr lang="en-US" b="1" dirty="0"/>
              <a:t>phenol, </a:t>
            </a:r>
            <a:r>
              <a:rPr lang="en-US" b="1" dirty="0" err="1"/>
              <a:t>benzaldehyde</a:t>
            </a:r>
            <a:r>
              <a:rPr lang="en-US" b="1" dirty="0"/>
              <a:t>, and benzoic acid (labeled in red in Figure 16) </a:t>
            </a:r>
            <a:r>
              <a:rPr lang="en-US" dirty="0"/>
              <a:t>are some of the common names that are retained in the IUPAC (systematic) nomenclature. </a:t>
            </a:r>
            <a:endParaRPr lang="en-US" dirty="0" smtClean="0"/>
          </a:p>
          <a:p>
            <a:r>
              <a:rPr lang="en-US" dirty="0" smtClean="0"/>
              <a:t>Other </a:t>
            </a:r>
            <a:r>
              <a:rPr lang="en-US" dirty="0"/>
              <a:t>names such as toluene, styrene, naphthalene, or </a:t>
            </a:r>
            <a:r>
              <a:rPr lang="en-US" dirty="0" err="1"/>
              <a:t>phenanthrene</a:t>
            </a:r>
            <a:r>
              <a:rPr lang="en-US" dirty="0"/>
              <a:t> can </a:t>
            </a:r>
            <a:r>
              <a:rPr lang="en-US" dirty="0" smtClean="0"/>
              <a:t>be used by the IUPAC discourages putting substituents on these names.</a:t>
            </a:r>
          </a:p>
          <a:p>
            <a:r>
              <a:rPr lang="en-US" dirty="0"/>
              <a:t>Nomenclature for compounds which has such discouraged names will be named by the simple benzene naming system</a:t>
            </a:r>
            <a:r>
              <a:rPr lang="en-US" dirty="0" smtClean="0"/>
              <a:t>.</a:t>
            </a:r>
          </a:p>
          <a:p>
            <a:r>
              <a:rPr lang="en-US" dirty="0" smtClean="0"/>
              <a:t> </a:t>
            </a:r>
            <a:r>
              <a:rPr lang="en-US" dirty="0"/>
              <a:t>An example of this would include </a:t>
            </a:r>
            <a:r>
              <a:rPr lang="en-US" b="1" dirty="0"/>
              <a:t>toluene derivatives like TNT. </a:t>
            </a:r>
            <a:r>
              <a:rPr lang="en-US" dirty="0"/>
              <a:t>(Note that toluene by itself is retained by the IUPAC nomenclature, but its derivatives, which contains additional substituents on the benzene ring, might be excluded from the convention). For this reason, the </a:t>
            </a:r>
            <a:r>
              <a:rPr lang="en-US" b="1" dirty="0"/>
              <a:t>common chemical name </a:t>
            </a:r>
            <a:r>
              <a:rPr lang="en-US" dirty="0"/>
              <a:t>2,4,6- trinitrotoluene, or TNT, as shown in figure 17, would not be advisable under the IUPAC (</a:t>
            </a:r>
            <a:r>
              <a:rPr lang="en-US" b="1" dirty="0"/>
              <a:t>systematic</a:t>
            </a:r>
            <a:r>
              <a:rPr lang="en-US" dirty="0"/>
              <a:t>) nomenclature. </a:t>
            </a:r>
          </a:p>
          <a:p>
            <a:endParaRPr lang="en-US" dirty="0"/>
          </a:p>
        </p:txBody>
      </p:sp>
    </p:spTree>
    <p:extLst>
      <p:ext uri="{BB962C8B-B14F-4D97-AF65-F5344CB8AC3E}">
        <p14:creationId xmlns:p14="http://schemas.microsoft.com/office/powerpoint/2010/main" val="28853740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4" name="Content Placeholder 3" descr="Screen Shot 2016-08-06 at 5.56.06 PM.png"/>
          <p:cNvPicPr>
            <a:picLocks noGrp="1" noChangeAspect="1"/>
          </p:cNvPicPr>
          <p:nvPr>
            <p:ph sz="quarter" idx="13"/>
          </p:nvPr>
        </p:nvPicPr>
        <p:blipFill rotWithShape="1">
          <a:blip r:embed="rId2">
            <a:extLst>
              <a:ext uri="{28A0092B-C50C-407E-A947-70E740481C1C}">
                <a14:useLocalDpi xmlns:a14="http://schemas.microsoft.com/office/drawing/2010/main" val="0"/>
              </a:ext>
            </a:extLst>
          </a:blip>
          <a:srcRect l="82" r="-10"/>
          <a:stretch/>
        </p:blipFill>
        <p:spPr>
          <a:xfrm>
            <a:off x="0" y="632634"/>
            <a:ext cx="9144000" cy="2645157"/>
          </a:xfrm>
        </p:spPr>
      </p:pic>
      <p:pic>
        <p:nvPicPr>
          <p:cNvPr id="5" name="Picture 4" descr="Screen Shot 2016-08-06 at 5.56.1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662242"/>
            <a:ext cx="9144000" cy="2865195"/>
          </a:xfrm>
          <a:prstGeom prst="rect">
            <a:avLst/>
          </a:prstGeom>
        </p:spPr>
      </p:pic>
    </p:spTree>
    <p:extLst>
      <p:ext uri="{BB962C8B-B14F-4D97-AF65-F5344CB8AC3E}">
        <p14:creationId xmlns:p14="http://schemas.microsoft.com/office/powerpoint/2010/main" val="8713232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Ortho meta </a:t>
            </a:r>
            <a:r>
              <a:rPr lang="en-US" dirty="0" err="1" smtClean="0"/>
              <a:t>para</a:t>
            </a:r>
            <a:endParaRPr lang="en-US" dirty="0"/>
          </a:p>
        </p:txBody>
      </p:sp>
      <p:sp>
        <p:nvSpPr>
          <p:cNvPr id="3" name="Content Placeholder 2"/>
          <p:cNvSpPr>
            <a:spLocks noGrp="1"/>
          </p:cNvSpPr>
          <p:nvPr>
            <p:ph sz="quarter" idx="13"/>
          </p:nvPr>
        </p:nvSpPr>
        <p:spPr/>
        <p:txBody>
          <a:bodyPr>
            <a:normAutofit lnSpcReduction="10000"/>
          </a:bodyPr>
          <a:lstStyle/>
          <a:p>
            <a:r>
              <a:rPr lang="en-US" sz="2400" dirty="0"/>
              <a:t>Since the IUPAC nomenclature primarily rely on the simple benzene naming system for the nomenclature of different benzene derived compounds, the OMP (</a:t>
            </a:r>
            <a:r>
              <a:rPr lang="en-US" sz="2400" dirty="0" err="1"/>
              <a:t>ortho</a:t>
            </a:r>
            <a:r>
              <a:rPr lang="en-US" sz="2400" dirty="0"/>
              <a:t>-, meta-, </a:t>
            </a:r>
            <a:r>
              <a:rPr lang="en-US" sz="2400" dirty="0" err="1"/>
              <a:t>para</a:t>
            </a:r>
            <a:r>
              <a:rPr lang="en-US" sz="2400" dirty="0"/>
              <a:t>-) system is not accepted in the IUPAC nomenclature</a:t>
            </a:r>
            <a:r>
              <a:rPr lang="en-US" sz="2400" dirty="0" smtClean="0"/>
              <a:t>.</a:t>
            </a:r>
          </a:p>
          <a:p>
            <a:r>
              <a:rPr lang="en-US" sz="2400" dirty="0" smtClean="0"/>
              <a:t> </a:t>
            </a:r>
            <a:r>
              <a:rPr lang="en-US" sz="2400" dirty="0"/>
              <a:t>For this reason, the OMP system will yield common names that can be converted to systematic names by using the same method as above. </a:t>
            </a:r>
            <a:endParaRPr lang="en-US" sz="2400" dirty="0" smtClean="0"/>
          </a:p>
          <a:p>
            <a:r>
              <a:rPr lang="en-US" sz="2400" dirty="0" smtClean="0"/>
              <a:t>For </a:t>
            </a:r>
            <a:r>
              <a:rPr lang="en-US" sz="2400" dirty="0"/>
              <a:t>example, o-Xylene from the OMP system can be named 1,2- </a:t>
            </a:r>
            <a:r>
              <a:rPr lang="en-US" sz="2400" dirty="0" err="1"/>
              <a:t>dimethylbenzene</a:t>
            </a:r>
            <a:r>
              <a:rPr lang="en-US" sz="2400" dirty="0"/>
              <a:t> by using simple benzene naming (IUPAC standard). </a:t>
            </a:r>
          </a:p>
          <a:p>
            <a:endParaRPr lang="en-US" dirty="0"/>
          </a:p>
        </p:txBody>
      </p:sp>
    </p:spTree>
    <p:extLst>
      <p:ext uri="{BB962C8B-B14F-4D97-AF65-F5344CB8AC3E}">
        <p14:creationId xmlns:p14="http://schemas.microsoft.com/office/powerpoint/2010/main" val="16399063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Name these</a:t>
            </a:r>
            <a:endParaRPr lang="en-US" dirty="0"/>
          </a:p>
        </p:txBody>
      </p:sp>
      <p:sp>
        <p:nvSpPr>
          <p:cNvPr id="3" name="Content Placeholder 2"/>
          <p:cNvSpPr>
            <a:spLocks noGrp="1"/>
          </p:cNvSpPr>
          <p:nvPr>
            <p:ph sz="quarter" idx="13"/>
          </p:nvPr>
        </p:nvSpPr>
        <p:spPr/>
        <p:txBody>
          <a:bodyPr/>
          <a:lstStyle/>
          <a:p>
            <a:r>
              <a:rPr lang="en-US" dirty="0" smtClean="0"/>
              <a:t>Use both </a:t>
            </a:r>
            <a:r>
              <a:rPr lang="en-US" dirty="0" err="1" smtClean="0"/>
              <a:t>ortho</a:t>
            </a:r>
            <a:r>
              <a:rPr lang="en-US" dirty="0" smtClean="0"/>
              <a:t>, meta, </a:t>
            </a:r>
            <a:r>
              <a:rPr lang="en-US" dirty="0" err="1" smtClean="0"/>
              <a:t>para</a:t>
            </a:r>
            <a:r>
              <a:rPr lang="en-US" dirty="0" smtClean="0"/>
              <a:t> nomenclature and IUPAC numbering when possible.</a:t>
            </a:r>
            <a:endParaRPr lang="en-US" dirty="0"/>
          </a:p>
        </p:txBody>
      </p:sp>
      <p:pic>
        <p:nvPicPr>
          <p:cNvPr id="4" name="Picture 3"/>
          <p:cNvPicPr>
            <a:picLocks noChangeAspect="1"/>
          </p:cNvPicPr>
          <p:nvPr/>
        </p:nvPicPr>
        <p:blipFill>
          <a:blip r:embed="rId3"/>
          <a:stretch>
            <a:fillRect/>
          </a:stretch>
        </p:blipFill>
        <p:spPr>
          <a:xfrm>
            <a:off x="3595297" y="2082800"/>
            <a:ext cx="1651000" cy="2692400"/>
          </a:xfrm>
          <a:prstGeom prst="rect">
            <a:avLst/>
          </a:prstGeom>
        </p:spPr>
      </p:pic>
      <p:pic>
        <p:nvPicPr>
          <p:cNvPr id="5" name="Picture 4"/>
          <p:cNvPicPr>
            <a:picLocks noChangeAspect="1"/>
          </p:cNvPicPr>
          <p:nvPr/>
        </p:nvPicPr>
        <p:blipFill>
          <a:blip r:embed="rId4"/>
          <a:stretch>
            <a:fillRect/>
          </a:stretch>
        </p:blipFill>
        <p:spPr>
          <a:xfrm>
            <a:off x="299072" y="2082800"/>
            <a:ext cx="2794140" cy="2794140"/>
          </a:xfrm>
          <a:prstGeom prst="rect">
            <a:avLst/>
          </a:prstGeom>
        </p:spPr>
      </p:pic>
      <p:pic>
        <p:nvPicPr>
          <p:cNvPr id="6" name="Picture 5"/>
          <p:cNvPicPr>
            <a:picLocks noChangeAspect="1"/>
          </p:cNvPicPr>
          <p:nvPr/>
        </p:nvPicPr>
        <p:blipFill>
          <a:blip r:embed="rId5"/>
          <a:stretch>
            <a:fillRect/>
          </a:stretch>
        </p:blipFill>
        <p:spPr>
          <a:xfrm>
            <a:off x="5815221" y="2082800"/>
            <a:ext cx="2990068" cy="2990068"/>
          </a:xfrm>
          <a:prstGeom prst="rect">
            <a:avLst/>
          </a:prstGeom>
        </p:spPr>
      </p:pic>
    </p:spTree>
    <p:extLst>
      <p:ext uri="{BB962C8B-B14F-4D97-AF65-F5344CB8AC3E}">
        <p14:creationId xmlns:p14="http://schemas.microsoft.com/office/powerpoint/2010/main" val="665548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Phenyl groups</a:t>
            </a:r>
            <a:endParaRPr lang="en-US" dirty="0"/>
          </a:p>
        </p:txBody>
      </p:sp>
      <p:sp>
        <p:nvSpPr>
          <p:cNvPr id="3" name="Content Placeholder 2"/>
          <p:cNvSpPr>
            <a:spLocks noGrp="1"/>
          </p:cNvSpPr>
          <p:nvPr>
            <p:ph sz="quarter" idx="13"/>
          </p:nvPr>
        </p:nvSpPr>
        <p:spPr/>
        <p:txBody>
          <a:bodyPr>
            <a:normAutofit/>
          </a:bodyPr>
          <a:lstStyle/>
          <a:p>
            <a:r>
              <a:rPr lang="en-US" sz="2200" dirty="0" smtClean="0"/>
              <a:t>The </a:t>
            </a:r>
            <a:r>
              <a:rPr lang="en-US" sz="2200" dirty="0"/>
              <a:t>phenyl group (</a:t>
            </a:r>
            <a:r>
              <a:rPr lang="en-US" sz="2200" dirty="0" err="1"/>
              <a:t>Ph</a:t>
            </a:r>
            <a:r>
              <a:rPr lang="en-US" sz="2200" dirty="0"/>
              <a:t>-R, C6H5-R) can be formed by removing a hydrogen from benzene and attaching a substituent to where the hydrogen was removed. </a:t>
            </a:r>
            <a:endParaRPr lang="en-US" sz="2200" dirty="0" smtClean="0"/>
          </a:p>
          <a:p>
            <a:r>
              <a:rPr lang="en-US" sz="2200" dirty="0" smtClean="0"/>
              <a:t>To </a:t>
            </a:r>
            <a:r>
              <a:rPr lang="en-US" sz="2200" dirty="0"/>
              <a:t>this phenomenon, we can name compounds formed this way by applying this rule: </a:t>
            </a:r>
            <a:r>
              <a:rPr lang="en-US" sz="2200" b="1" dirty="0"/>
              <a:t>(phenyl + substituent)</a:t>
            </a:r>
            <a:r>
              <a:rPr lang="en-US" sz="2200" dirty="0"/>
              <a:t>. For example, a chlorine attached in this manner would be named </a:t>
            </a:r>
            <a:r>
              <a:rPr lang="en-US" sz="2200" b="1" dirty="0"/>
              <a:t>phenyl chloride</a:t>
            </a:r>
            <a:r>
              <a:rPr lang="en-US" sz="2200" dirty="0"/>
              <a:t>, and a bromine attached in this manner would be named </a:t>
            </a:r>
            <a:r>
              <a:rPr lang="en-US" sz="2200" b="1" dirty="0"/>
              <a:t>phenyl bromide</a:t>
            </a:r>
            <a:r>
              <a:rPr lang="en-US" sz="2200" dirty="0"/>
              <a:t>. </a:t>
            </a:r>
          </a:p>
        </p:txBody>
      </p:sp>
      <p:pic>
        <p:nvPicPr>
          <p:cNvPr id="4" name="Picture 3" descr="Screen Shot 2016-08-06 at 6.00.3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1413" y="4313884"/>
            <a:ext cx="4339525" cy="2226962"/>
          </a:xfrm>
          <a:prstGeom prst="rect">
            <a:avLst/>
          </a:prstGeom>
        </p:spPr>
      </p:pic>
    </p:spTree>
    <p:extLst>
      <p:ext uri="{BB962C8B-B14F-4D97-AF65-F5344CB8AC3E}">
        <p14:creationId xmlns:p14="http://schemas.microsoft.com/office/powerpoint/2010/main" val="27665080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Phenyl Group</a:t>
            </a:r>
            <a:endParaRPr lang="en-US" dirty="0"/>
          </a:p>
        </p:txBody>
      </p:sp>
      <p:sp>
        <p:nvSpPr>
          <p:cNvPr id="3" name="Content Placeholder 2"/>
          <p:cNvSpPr>
            <a:spLocks noGrp="1"/>
          </p:cNvSpPr>
          <p:nvPr>
            <p:ph sz="quarter" idx="13"/>
          </p:nvPr>
        </p:nvSpPr>
        <p:spPr/>
        <p:txBody>
          <a:bodyPr>
            <a:normAutofit/>
          </a:bodyPr>
          <a:lstStyle/>
          <a:p>
            <a:r>
              <a:rPr lang="en-US" sz="2400" dirty="0"/>
              <a:t>While compounds like these are usually named by simple benzene type naming (</a:t>
            </a:r>
            <a:r>
              <a:rPr lang="en-US" sz="2400" dirty="0" err="1"/>
              <a:t>chlorobenzene</a:t>
            </a:r>
            <a:r>
              <a:rPr lang="en-US" sz="2400" dirty="0"/>
              <a:t> and </a:t>
            </a:r>
            <a:r>
              <a:rPr lang="en-US" sz="2400" dirty="0" err="1"/>
              <a:t>bromobenzene</a:t>
            </a:r>
            <a:r>
              <a:rPr lang="en-US" sz="2400" dirty="0"/>
              <a:t>), the phenyl group naming is usually applied to benzene rings </a:t>
            </a:r>
            <a:r>
              <a:rPr lang="en-US" sz="2400" b="1" dirty="0">
                <a:solidFill>
                  <a:schemeClr val="accent1"/>
                </a:solidFill>
              </a:rPr>
              <a:t>where a substituent with six or more carbons is </a:t>
            </a:r>
            <a:r>
              <a:rPr lang="en-US" sz="2400" b="1" dirty="0" smtClean="0">
                <a:solidFill>
                  <a:schemeClr val="accent1"/>
                </a:solidFill>
              </a:rPr>
              <a:t>attached</a:t>
            </a:r>
            <a:r>
              <a:rPr lang="en-US" sz="2400" dirty="0"/>
              <a:t>.</a:t>
            </a:r>
          </a:p>
        </p:txBody>
      </p:sp>
      <p:pic>
        <p:nvPicPr>
          <p:cNvPr id="4" name="Picture 3" descr="Screen Shot 2016-08-06 at 6.01.3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147" y="3766175"/>
            <a:ext cx="5651500" cy="2717800"/>
          </a:xfrm>
          <a:prstGeom prst="rect">
            <a:avLst/>
          </a:prstGeom>
        </p:spPr>
      </p:pic>
    </p:spTree>
    <p:extLst>
      <p:ext uri="{BB962C8B-B14F-4D97-AF65-F5344CB8AC3E}">
        <p14:creationId xmlns:p14="http://schemas.microsoft.com/office/powerpoint/2010/main" val="486411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Benzene</a:t>
            </a:r>
            <a:endParaRPr lang="en-US" dirty="0"/>
          </a:p>
        </p:txBody>
      </p:sp>
      <p:sp>
        <p:nvSpPr>
          <p:cNvPr id="3" name="Content Placeholder 2"/>
          <p:cNvSpPr>
            <a:spLocks noGrp="1"/>
          </p:cNvSpPr>
          <p:nvPr>
            <p:ph sz="quarter" idx="13"/>
          </p:nvPr>
        </p:nvSpPr>
        <p:spPr/>
        <p:txBody>
          <a:bodyPr>
            <a:normAutofit/>
          </a:bodyPr>
          <a:lstStyle/>
          <a:p>
            <a:r>
              <a:rPr lang="en-US" sz="2400" dirty="0" smtClean="0"/>
              <a:t>Many organic compounds are based on benzene or contain benzene rings.</a:t>
            </a:r>
          </a:p>
          <a:p>
            <a:r>
              <a:rPr lang="en-US" sz="2400" dirty="0" smtClean="0"/>
              <a:t>To avoid complex names, there are some shortcuts we can employ when naming compounds with a benzene ring.</a:t>
            </a:r>
            <a:endParaRPr lang="en-US" sz="2400" dirty="0"/>
          </a:p>
        </p:txBody>
      </p:sp>
      <p:pic>
        <p:nvPicPr>
          <p:cNvPr id="4" name="Picture 3"/>
          <p:cNvPicPr>
            <a:picLocks noChangeAspect="1"/>
          </p:cNvPicPr>
          <p:nvPr/>
        </p:nvPicPr>
        <p:blipFill>
          <a:blip r:embed="rId2"/>
          <a:stretch>
            <a:fillRect/>
          </a:stretch>
        </p:blipFill>
        <p:spPr>
          <a:xfrm>
            <a:off x="6453217" y="4054631"/>
            <a:ext cx="2210714" cy="2210714"/>
          </a:xfrm>
          <a:prstGeom prst="rect">
            <a:avLst/>
          </a:prstGeom>
        </p:spPr>
      </p:pic>
    </p:spTree>
    <p:extLst>
      <p:ext uri="{BB962C8B-B14F-4D97-AF65-F5344CB8AC3E}">
        <p14:creationId xmlns:p14="http://schemas.microsoft.com/office/powerpoint/2010/main" val="37489276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Benzyl group</a:t>
            </a:r>
            <a:endParaRPr lang="en-US" dirty="0"/>
          </a:p>
        </p:txBody>
      </p:sp>
      <p:sp>
        <p:nvSpPr>
          <p:cNvPr id="3" name="Content Placeholder 2"/>
          <p:cNvSpPr>
            <a:spLocks noGrp="1"/>
          </p:cNvSpPr>
          <p:nvPr>
            <p:ph sz="quarter" idx="13"/>
          </p:nvPr>
        </p:nvSpPr>
        <p:spPr/>
        <p:txBody>
          <a:bodyPr>
            <a:normAutofit/>
          </a:bodyPr>
          <a:lstStyle/>
          <a:p>
            <a:r>
              <a:rPr lang="en-US" sz="2400" dirty="0" smtClean="0"/>
              <a:t>Just a benzene ring with a CH</a:t>
            </a:r>
            <a:r>
              <a:rPr lang="en-US" sz="2400" baseline="-25000" dirty="0" smtClean="0"/>
              <a:t>2</a:t>
            </a:r>
            <a:r>
              <a:rPr lang="en-US" sz="2400" dirty="0" smtClean="0"/>
              <a:t> attached!</a:t>
            </a:r>
            <a:endParaRPr lang="en-US" sz="2400" dirty="0"/>
          </a:p>
        </p:txBody>
      </p:sp>
      <p:pic>
        <p:nvPicPr>
          <p:cNvPr id="4" name="Picture 3" descr="Screen Shot 2016-08-06 at 6.02.5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035" y="2251867"/>
            <a:ext cx="4334738" cy="2814345"/>
          </a:xfrm>
          <a:prstGeom prst="rect">
            <a:avLst/>
          </a:prstGeom>
        </p:spPr>
      </p:pic>
      <p:pic>
        <p:nvPicPr>
          <p:cNvPr id="5" name="Picture 4"/>
          <p:cNvPicPr>
            <a:picLocks noChangeAspect="1"/>
          </p:cNvPicPr>
          <p:nvPr/>
        </p:nvPicPr>
        <p:blipFill>
          <a:blip r:embed="rId3"/>
          <a:stretch>
            <a:fillRect/>
          </a:stretch>
        </p:blipFill>
        <p:spPr>
          <a:xfrm>
            <a:off x="4981975" y="2222377"/>
            <a:ext cx="3889859" cy="2372814"/>
          </a:xfrm>
          <a:prstGeom prst="rect">
            <a:avLst/>
          </a:prstGeom>
        </p:spPr>
      </p:pic>
    </p:spTree>
    <p:extLst>
      <p:ext uri="{BB962C8B-B14F-4D97-AF65-F5344CB8AC3E}">
        <p14:creationId xmlns:p14="http://schemas.microsoft.com/office/powerpoint/2010/main" val="313920394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clarification</a:t>
            </a:r>
            <a:endParaRPr lang="en-US" dirty="0"/>
          </a:p>
        </p:txBody>
      </p:sp>
      <p:sp>
        <p:nvSpPr>
          <p:cNvPr id="3" name="Content Placeholder 2"/>
          <p:cNvSpPr>
            <a:spLocks noGrp="1"/>
          </p:cNvSpPr>
          <p:nvPr>
            <p:ph sz="quarter" idx="13"/>
          </p:nvPr>
        </p:nvSpPr>
        <p:spPr/>
        <p:txBody>
          <a:bodyPr>
            <a:normAutofit/>
          </a:bodyPr>
          <a:lstStyle/>
          <a:p>
            <a:r>
              <a:rPr lang="en-US" sz="2400" dirty="0"/>
              <a:t>Be careful not to confuse a phenyl (pronounced </a:t>
            </a:r>
            <a:r>
              <a:rPr lang="en-US" sz="2400" i="1" dirty="0" err="1"/>
              <a:t>fenyl</a:t>
            </a:r>
            <a:r>
              <a:rPr lang="en-US" sz="2400" dirty="0"/>
              <a:t>) group with the compound phenol (pronounced </a:t>
            </a:r>
            <a:r>
              <a:rPr lang="en-US" sz="2400" i="1" dirty="0" err="1"/>
              <a:t>feenol</a:t>
            </a:r>
            <a:r>
              <a:rPr lang="en-US" sz="2400" dirty="0"/>
              <a:t>). </a:t>
            </a:r>
            <a:endParaRPr lang="en-US" sz="2400" dirty="0" smtClean="0"/>
          </a:p>
          <a:p>
            <a:r>
              <a:rPr lang="en-US" sz="2400" dirty="0" smtClean="0"/>
              <a:t>A </a:t>
            </a:r>
            <a:r>
              <a:rPr lang="en-US" sz="2400" dirty="0"/>
              <a:t>general and useful generic notation that complements the use of </a:t>
            </a:r>
            <a:r>
              <a:rPr lang="en-US" sz="2400" b="1" dirty="0"/>
              <a:t>R-</a:t>
            </a:r>
            <a:r>
              <a:rPr lang="en-US" sz="2400" dirty="0"/>
              <a:t> for an alkyl group is </a:t>
            </a:r>
            <a:r>
              <a:rPr lang="en-US" sz="2400" b="1" dirty="0" err="1"/>
              <a:t>Ar</a:t>
            </a:r>
            <a:r>
              <a:rPr lang="en-US" sz="2400" b="1" dirty="0"/>
              <a:t>-</a:t>
            </a:r>
            <a:r>
              <a:rPr lang="en-US" sz="2400" dirty="0"/>
              <a:t> for an aryl group (any aromatic ring).</a:t>
            </a:r>
          </a:p>
          <a:p>
            <a:r>
              <a:rPr lang="en-US" sz="2400" dirty="0" smtClean="0"/>
              <a:t>Names like </a:t>
            </a:r>
            <a:r>
              <a:rPr lang="en-US" sz="2400" dirty="0" err="1" smtClean="0"/>
              <a:t>ortho</a:t>
            </a:r>
            <a:r>
              <a:rPr lang="en-US" sz="2400" dirty="0" smtClean="0"/>
              <a:t>- and meta- are usually ok for homework even though they are not encouraged by the IUPAC.  Also, naming from a base like styrene or </a:t>
            </a:r>
            <a:r>
              <a:rPr lang="en-US" sz="2400" dirty="0" err="1" smtClean="0"/>
              <a:t>benzonitrile</a:t>
            </a:r>
            <a:r>
              <a:rPr lang="en-US" sz="2400" dirty="0" smtClean="0"/>
              <a:t> are fine unless the assignment asks otherwise.</a:t>
            </a:r>
            <a:endParaRPr lang="en-US" sz="2400" dirty="0"/>
          </a:p>
        </p:txBody>
      </p:sp>
    </p:spTree>
    <p:extLst>
      <p:ext uri="{BB962C8B-B14F-4D97-AF65-F5344CB8AC3E}">
        <p14:creationId xmlns:p14="http://schemas.microsoft.com/office/powerpoint/2010/main" val="366638237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3"/>
          </p:nvPr>
        </p:nvSpPr>
        <p:spPr/>
        <p:txBody>
          <a:bodyPr/>
          <a:lstStyle/>
          <a:p>
            <a:endParaRPr lang="en-US"/>
          </a:p>
        </p:txBody>
      </p:sp>
      <p:pic>
        <p:nvPicPr>
          <p:cNvPr id="4" name="Content Placeholder 3"/>
          <p:cNvPicPr>
            <a:picLocks noChangeAspect="1"/>
          </p:cNvPicPr>
          <p:nvPr/>
        </p:nvPicPr>
        <p:blipFill rotWithShape="1">
          <a:blip r:embed="rId2"/>
          <a:srcRect l="13999" t="15925" r="11216" b="8527"/>
          <a:stretch/>
        </p:blipFill>
        <p:spPr>
          <a:xfrm>
            <a:off x="188732" y="397889"/>
            <a:ext cx="8732244" cy="4961077"/>
          </a:xfrm>
          <a:prstGeom prst="rect">
            <a:avLst/>
          </a:prstGeom>
        </p:spPr>
      </p:pic>
    </p:spTree>
    <p:extLst>
      <p:ext uri="{BB962C8B-B14F-4D97-AF65-F5344CB8AC3E}">
        <p14:creationId xmlns:p14="http://schemas.microsoft.com/office/powerpoint/2010/main" val="391409751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sz="quarter" idx="1"/>
          </p:nvPr>
        </p:nvSpPr>
        <p:spPr/>
        <p:txBody>
          <a:bodyPr>
            <a:normAutofit/>
          </a:bodyPr>
          <a:lstStyle/>
          <a:p>
            <a:r>
              <a:rPr lang="en-US" sz="2400" dirty="0" smtClean="0"/>
              <a:t>See the benzene flowchart handout to help you when naming.</a:t>
            </a:r>
          </a:p>
          <a:p>
            <a:r>
              <a:rPr lang="en-US" sz="2400" dirty="0" smtClean="0"/>
              <a:t>A website that explains this really well:</a:t>
            </a:r>
          </a:p>
          <a:p>
            <a:r>
              <a:rPr lang="en-US" sz="2400" dirty="0">
                <a:solidFill>
                  <a:schemeClr val="accent6"/>
                </a:solidFill>
                <a:hlinkClick r:id="rId2"/>
              </a:rPr>
              <a:t>http://public.wsu.edu/~hemeteam/Chem116/Worksheets/BENZENE%20NAMING%</a:t>
            </a:r>
            <a:r>
              <a:rPr lang="en-US" sz="2400" dirty="0" smtClean="0">
                <a:solidFill>
                  <a:schemeClr val="accent6"/>
                </a:solidFill>
                <a:hlinkClick r:id="rId2"/>
              </a:rPr>
              <a:t>20EXPLAINED.pdf</a:t>
            </a:r>
            <a:r>
              <a:rPr lang="en-US" sz="2400" dirty="0" smtClean="0">
                <a:solidFill>
                  <a:schemeClr val="accent6"/>
                </a:solidFill>
              </a:rPr>
              <a:t> </a:t>
            </a:r>
            <a:endParaRPr lang="en-US" sz="2400" dirty="0">
              <a:solidFill>
                <a:schemeClr val="accent6"/>
              </a:solidFill>
            </a:endParaRPr>
          </a:p>
        </p:txBody>
      </p:sp>
    </p:spTree>
    <p:extLst>
      <p:ext uri="{BB962C8B-B14F-4D97-AF65-F5344CB8AC3E}">
        <p14:creationId xmlns:p14="http://schemas.microsoft.com/office/powerpoint/2010/main" val="223249265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compounds</a:t>
            </a:r>
            <a:endParaRPr lang="en-US" dirty="0"/>
          </a:p>
        </p:txBody>
      </p:sp>
      <p:sp>
        <p:nvSpPr>
          <p:cNvPr id="3" name="Content Placeholder 2"/>
          <p:cNvSpPr>
            <a:spLocks noGrp="1"/>
          </p:cNvSpPr>
          <p:nvPr>
            <p:ph sz="quarter" idx="13"/>
          </p:nvPr>
        </p:nvSpPr>
        <p:spPr/>
        <p:txBody>
          <a:bodyPr>
            <a:normAutofit/>
          </a:bodyPr>
          <a:lstStyle/>
          <a:p>
            <a:r>
              <a:rPr lang="en-US" sz="2400" dirty="0"/>
              <a:t>Some common substituents, like NO</a:t>
            </a:r>
            <a:r>
              <a:rPr lang="en-US" sz="2400" baseline="-25000" dirty="0"/>
              <a:t>2</a:t>
            </a:r>
            <a:r>
              <a:rPr lang="en-US" sz="2400" dirty="0"/>
              <a:t>, Br, and </a:t>
            </a:r>
            <a:r>
              <a:rPr lang="en-US" sz="2400" dirty="0" err="1"/>
              <a:t>Cl</a:t>
            </a:r>
            <a:r>
              <a:rPr lang="en-US" sz="2400" dirty="0"/>
              <a:t>, can be named this way when it is attached to a phenyl group. Long chain carbons attached can also be named this way. </a:t>
            </a:r>
            <a:endParaRPr lang="en-US" sz="2400" dirty="0" smtClean="0"/>
          </a:p>
          <a:p>
            <a:r>
              <a:rPr lang="en-US" sz="2400" dirty="0" smtClean="0"/>
              <a:t>The </a:t>
            </a:r>
            <a:r>
              <a:rPr lang="en-US" sz="2400" dirty="0"/>
              <a:t>general format for this kind of naming is: </a:t>
            </a:r>
            <a:r>
              <a:rPr lang="en-US" sz="2400" b="1" dirty="0"/>
              <a:t>(positions of substituents (if &gt;1)- +# (di, tri, ...) +substituent)n +benzene</a:t>
            </a:r>
            <a:r>
              <a:rPr lang="en-US" sz="2400" dirty="0"/>
              <a:t>. </a:t>
            </a:r>
            <a:endParaRPr lang="en-US" sz="2400" dirty="0" smtClean="0"/>
          </a:p>
          <a:p>
            <a:r>
              <a:rPr lang="en-US" sz="2400" dirty="0" smtClean="0"/>
              <a:t>For </a:t>
            </a:r>
            <a:r>
              <a:rPr lang="en-US" sz="2400" dirty="0"/>
              <a:t>example, chlorine (</a:t>
            </a:r>
            <a:r>
              <a:rPr lang="en-US" sz="2400" dirty="0" err="1"/>
              <a:t>Cl</a:t>
            </a:r>
            <a:r>
              <a:rPr lang="en-US" sz="2400" dirty="0"/>
              <a:t>) attached to a phenyl group would be named </a:t>
            </a:r>
            <a:r>
              <a:rPr lang="en-US" sz="2400" b="1" dirty="0" err="1"/>
              <a:t>chlorobenzene</a:t>
            </a:r>
            <a:r>
              <a:rPr lang="en-US" sz="2400" b="1" dirty="0"/>
              <a:t> (</a:t>
            </a:r>
            <a:r>
              <a:rPr lang="en-US" sz="2400" b="1" dirty="0" err="1"/>
              <a:t>chloro</a:t>
            </a:r>
            <a:r>
              <a:rPr lang="en-US" sz="2400" b="1" dirty="0"/>
              <a:t> + benzene)</a:t>
            </a:r>
            <a:r>
              <a:rPr lang="en-US" sz="2400" dirty="0"/>
              <a:t>. Since there is only one substituent on the benzene ring, we do not have to indicate its position on the benzene ring (as it can freely rotate around and you would end up getting the same compound.) </a:t>
            </a:r>
          </a:p>
        </p:txBody>
      </p:sp>
    </p:spTree>
    <p:extLst>
      <p:ext uri="{BB962C8B-B14F-4D97-AF65-F5344CB8AC3E}">
        <p14:creationId xmlns:p14="http://schemas.microsoft.com/office/powerpoint/2010/main" val="379430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sz="quarter" idx="13"/>
          </p:nvPr>
        </p:nvSpPr>
        <p:spPr/>
        <p:txBody>
          <a:bodyPr>
            <a:normAutofit fontScale="92500" lnSpcReduction="20000"/>
          </a:bodyPr>
          <a:lstStyle/>
          <a:p>
            <a:endParaRPr lang="en-US" dirty="0" smtClean="0"/>
          </a:p>
          <a:p>
            <a:endParaRPr lang="en-US" dirty="0"/>
          </a:p>
          <a:p>
            <a:endParaRPr lang="en-US" dirty="0" smtClean="0"/>
          </a:p>
          <a:p>
            <a:endParaRPr lang="en-US" dirty="0"/>
          </a:p>
          <a:p>
            <a:endParaRPr lang="en-US" dirty="0" smtClean="0"/>
          </a:p>
          <a:p>
            <a:endParaRPr lang="en-US" dirty="0"/>
          </a:p>
          <a:p>
            <a:pPr marL="0" indent="0">
              <a:buNone/>
            </a:pPr>
            <a:endParaRPr lang="en-US" dirty="0"/>
          </a:p>
          <a:p>
            <a:endParaRPr lang="en-US" dirty="0" smtClean="0"/>
          </a:p>
          <a:p>
            <a:r>
              <a:rPr lang="en-US" sz="2600" dirty="0" smtClean="0"/>
              <a:t>More </a:t>
            </a:r>
            <a:r>
              <a:rPr lang="en-US" sz="2600" dirty="0"/>
              <a:t>complicated simple benzene naming examples - Note that standard nomenclature priority rules are applied here, causing the numbering of carbons to switch.</a:t>
            </a:r>
            <a:br>
              <a:rPr lang="en-US" sz="2600" dirty="0"/>
            </a:br>
            <a:endParaRPr lang="en-US" sz="2600" dirty="0"/>
          </a:p>
          <a:p>
            <a:endParaRPr lang="en-US" dirty="0"/>
          </a:p>
        </p:txBody>
      </p:sp>
      <p:pic>
        <p:nvPicPr>
          <p:cNvPr id="5" name="Picture 4" descr="Screen Shot 2016-08-06 at 5.32.2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758" y="168810"/>
            <a:ext cx="8547835" cy="3937766"/>
          </a:xfrm>
          <a:prstGeom prst="rect">
            <a:avLst/>
          </a:prstGeom>
        </p:spPr>
      </p:pic>
    </p:spTree>
    <p:extLst>
      <p:ext uri="{BB962C8B-B14F-4D97-AF65-F5344CB8AC3E}">
        <p14:creationId xmlns:p14="http://schemas.microsoft.com/office/powerpoint/2010/main" val="99215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2 groups attached</a:t>
            </a:r>
            <a:endParaRPr lang="en-US" dirty="0"/>
          </a:p>
        </p:txBody>
      </p:sp>
      <p:sp>
        <p:nvSpPr>
          <p:cNvPr id="3" name="Content Placeholder 2"/>
          <p:cNvSpPr>
            <a:spLocks noGrp="1"/>
          </p:cNvSpPr>
          <p:nvPr>
            <p:ph sz="quarter" idx="13"/>
          </p:nvPr>
        </p:nvSpPr>
        <p:spPr/>
        <p:txBody>
          <a:bodyPr/>
          <a:lstStyle/>
          <a:p>
            <a:r>
              <a:rPr lang="en-US" sz="2400" dirty="0"/>
              <a:t>Instead of using numbers to indicate substituents on a benzene ring, </a:t>
            </a:r>
            <a:r>
              <a:rPr lang="en-US" sz="2400" b="1" i="1" dirty="0" err="1"/>
              <a:t>ortho</a:t>
            </a:r>
            <a:r>
              <a:rPr lang="en-US" sz="2400" b="1" i="1" dirty="0"/>
              <a:t>- (o-), meta- (m-), or </a:t>
            </a:r>
            <a:r>
              <a:rPr lang="en-US" sz="2400" b="1" i="1" dirty="0" err="1"/>
              <a:t>para</a:t>
            </a:r>
            <a:r>
              <a:rPr lang="en-US" sz="2400" b="1" i="1" dirty="0"/>
              <a:t> (p-) </a:t>
            </a:r>
            <a:r>
              <a:rPr lang="en-US" sz="2400" dirty="0"/>
              <a:t>can be used in place of positional markers when there are </a:t>
            </a:r>
            <a:r>
              <a:rPr lang="en-US" sz="2400" b="1" dirty="0"/>
              <a:t>two </a:t>
            </a:r>
            <a:r>
              <a:rPr lang="en-US" sz="2400" dirty="0"/>
              <a:t>substituents on the benzene ring (</a:t>
            </a:r>
            <a:r>
              <a:rPr lang="en-US" sz="2400" dirty="0" err="1"/>
              <a:t>disubstituted</a:t>
            </a:r>
            <a:r>
              <a:rPr lang="en-US" sz="2400" dirty="0"/>
              <a:t> benzenes). They are defined as the following: </a:t>
            </a:r>
          </a:p>
          <a:p>
            <a:r>
              <a:rPr lang="en-US" sz="2400" b="1" i="1" dirty="0" err="1"/>
              <a:t>ortho</a:t>
            </a:r>
            <a:r>
              <a:rPr lang="en-US" sz="2400" b="1" i="1" dirty="0"/>
              <a:t>- (o-): </a:t>
            </a:r>
            <a:r>
              <a:rPr lang="en-US" sz="2400" dirty="0"/>
              <a:t>1,2- (next to each other in a benzene ring) </a:t>
            </a:r>
          </a:p>
          <a:p>
            <a:r>
              <a:rPr lang="en-US" sz="2400" b="1" i="1" dirty="0"/>
              <a:t>meta- (m): </a:t>
            </a:r>
            <a:r>
              <a:rPr lang="en-US" sz="2400" dirty="0"/>
              <a:t>1,3- (separated by one carbon in a benzene ring) </a:t>
            </a:r>
          </a:p>
          <a:p>
            <a:r>
              <a:rPr lang="en-US" sz="2400" b="1" i="1" dirty="0" err="1"/>
              <a:t>para</a:t>
            </a:r>
            <a:r>
              <a:rPr lang="en-US" sz="2400" b="1" i="1" dirty="0"/>
              <a:t>- (p): </a:t>
            </a:r>
            <a:r>
              <a:rPr lang="en-US" sz="2400" dirty="0"/>
              <a:t>1,4- (across from each other in a benzene ring) </a:t>
            </a:r>
          </a:p>
          <a:p>
            <a:endParaRPr lang="en-US" dirty="0"/>
          </a:p>
        </p:txBody>
      </p:sp>
      <p:pic>
        <p:nvPicPr>
          <p:cNvPr id="4" name="Picture 3"/>
          <p:cNvPicPr>
            <a:picLocks noChangeAspect="1"/>
          </p:cNvPicPr>
          <p:nvPr/>
        </p:nvPicPr>
        <p:blipFill>
          <a:blip r:embed="rId2"/>
          <a:stretch>
            <a:fillRect/>
          </a:stretch>
        </p:blipFill>
        <p:spPr>
          <a:xfrm>
            <a:off x="2666428" y="5164020"/>
            <a:ext cx="3956263" cy="1693980"/>
          </a:xfrm>
          <a:prstGeom prst="rect">
            <a:avLst/>
          </a:prstGeom>
        </p:spPr>
      </p:pic>
    </p:spTree>
    <p:extLst>
      <p:ext uri="{BB962C8B-B14F-4D97-AF65-F5344CB8AC3E}">
        <p14:creationId xmlns:p14="http://schemas.microsoft.com/office/powerpoint/2010/main" val="1428639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4" name="Content Placeholder 3" descr="Screen Shot 2016-08-06 at 5.34.57 PM.png"/>
          <p:cNvPicPr>
            <a:picLocks noGrp="1" noChangeAspect="1"/>
          </p:cNvPicPr>
          <p:nvPr>
            <p:ph sz="quarter" idx="13"/>
          </p:nvPr>
        </p:nvPicPr>
        <p:blipFill>
          <a:blip r:embed="rId2">
            <a:extLst>
              <a:ext uri="{28A0092B-C50C-407E-A947-70E740481C1C}">
                <a14:useLocalDpi xmlns:a14="http://schemas.microsoft.com/office/drawing/2010/main" val="0"/>
              </a:ext>
            </a:extLst>
          </a:blip>
          <a:srcRect t="304" b="304"/>
          <a:stretch>
            <a:fillRect/>
          </a:stretch>
        </p:blipFill>
        <p:spPr>
          <a:xfrm>
            <a:off x="2641" y="967566"/>
            <a:ext cx="9143206" cy="4747434"/>
          </a:xfrm>
        </p:spPr>
      </p:pic>
    </p:spTree>
    <p:extLst>
      <p:ext uri="{BB962C8B-B14F-4D97-AF65-F5344CB8AC3E}">
        <p14:creationId xmlns:p14="http://schemas.microsoft.com/office/powerpoint/2010/main" val="2634089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Ortho meta </a:t>
            </a:r>
            <a:r>
              <a:rPr lang="en-US" dirty="0" err="1" smtClean="0"/>
              <a:t>para</a:t>
            </a:r>
            <a:endParaRPr lang="en-US" dirty="0"/>
          </a:p>
        </p:txBody>
      </p:sp>
      <p:sp>
        <p:nvSpPr>
          <p:cNvPr id="3" name="Content Placeholder 2"/>
          <p:cNvSpPr>
            <a:spLocks noGrp="1"/>
          </p:cNvSpPr>
          <p:nvPr>
            <p:ph sz="quarter" idx="13"/>
          </p:nvPr>
        </p:nvSpPr>
        <p:spPr/>
        <p:txBody>
          <a:bodyPr/>
          <a:lstStyle/>
          <a:p>
            <a:r>
              <a:rPr lang="en-US" sz="2400" dirty="0"/>
              <a:t>However, the substituents used in </a:t>
            </a:r>
            <a:r>
              <a:rPr lang="en-US" sz="2400" dirty="0" err="1"/>
              <a:t>ortho</a:t>
            </a:r>
            <a:r>
              <a:rPr lang="en-US" sz="2400" dirty="0"/>
              <a:t>-, meta-, </a:t>
            </a:r>
            <a:r>
              <a:rPr lang="en-US" sz="2400" dirty="0" err="1"/>
              <a:t>para</a:t>
            </a:r>
            <a:r>
              <a:rPr lang="en-US" sz="2400" dirty="0"/>
              <a:t>- nomenclature do not have to be the same. For example, we can use chlorine and a nitro group as substituents in the benzene ring. </a:t>
            </a:r>
          </a:p>
          <a:p>
            <a:endParaRPr lang="en-US" dirty="0"/>
          </a:p>
        </p:txBody>
      </p:sp>
      <p:pic>
        <p:nvPicPr>
          <p:cNvPr id="4" name="Picture 3" descr="Screen Shot 2016-08-06 at 5.36.1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39002"/>
            <a:ext cx="9144000" cy="2427890"/>
          </a:xfrm>
          <a:prstGeom prst="rect">
            <a:avLst/>
          </a:prstGeom>
        </p:spPr>
      </p:pic>
    </p:spTree>
    <p:extLst>
      <p:ext uri="{BB962C8B-B14F-4D97-AF65-F5344CB8AC3E}">
        <p14:creationId xmlns:p14="http://schemas.microsoft.com/office/powerpoint/2010/main" val="2665210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summarize</a:t>
            </a:r>
            <a:endParaRPr lang="en-US" dirty="0"/>
          </a:p>
        </p:txBody>
      </p:sp>
      <p:pic>
        <p:nvPicPr>
          <p:cNvPr id="4" name="Content Placeholder 3" descr="Screen Shot 2016-08-06 at 5.36.50 PM.png"/>
          <p:cNvPicPr>
            <a:picLocks noGrp="1" noChangeAspect="1"/>
          </p:cNvPicPr>
          <p:nvPr>
            <p:ph sz="quarter" idx="13"/>
          </p:nvPr>
        </p:nvPicPr>
        <p:blipFill rotWithShape="1">
          <a:blip r:embed="rId2">
            <a:extLst>
              <a:ext uri="{28A0092B-C50C-407E-A947-70E740481C1C}">
                <a14:useLocalDpi xmlns:a14="http://schemas.microsoft.com/office/drawing/2010/main" val="0"/>
              </a:ext>
            </a:extLst>
          </a:blip>
          <a:srcRect l="454" r="62"/>
          <a:stretch/>
        </p:blipFill>
        <p:spPr>
          <a:xfrm>
            <a:off x="272165" y="1600200"/>
            <a:ext cx="8633690" cy="4114800"/>
          </a:xfrm>
        </p:spPr>
      </p:pic>
    </p:spTree>
    <p:extLst>
      <p:ext uri="{BB962C8B-B14F-4D97-AF65-F5344CB8AC3E}">
        <p14:creationId xmlns:p14="http://schemas.microsoft.com/office/powerpoint/2010/main" val="3222679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phenols</a:t>
            </a:r>
            <a:endParaRPr lang="en-US" dirty="0"/>
          </a:p>
        </p:txBody>
      </p:sp>
      <p:sp>
        <p:nvSpPr>
          <p:cNvPr id="3" name="Content Placeholder 2"/>
          <p:cNvSpPr>
            <a:spLocks noGrp="1"/>
          </p:cNvSpPr>
          <p:nvPr>
            <p:ph sz="quarter" idx="13"/>
          </p:nvPr>
        </p:nvSpPr>
        <p:spPr/>
        <p:txBody>
          <a:bodyPr/>
          <a:lstStyle/>
          <a:p>
            <a:r>
              <a:rPr lang="en-US" sz="2400" dirty="0" smtClean="0"/>
              <a:t>Benzene</a:t>
            </a:r>
            <a:r>
              <a:rPr lang="en-US" sz="2400" dirty="0"/>
              <a:t> </a:t>
            </a:r>
            <a:r>
              <a:rPr lang="en-US" sz="2400" dirty="0" smtClean="0"/>
              <a:t>also </a:t>
            </a:r>
            <a:r>
              <a:rPr lang="en-US" sz="2400" dirty="0"/>
              <a:t>has base names from its derived compounds. </a:t>
            </a:r>
            <a:r>
              <a:rPr lang="en-US" sz="2400" b="1" dirty="0"/>
              <a:t>Phenol (C6H5OH)</a:t>
            </a:r>
            <a:r>
              <a:rPr lang="en-US" sz="2400" dirty="0"/>
              <a:t>, </a:t>
            </a:r>
            <a:r>
              <a:rPr lang="en-US" sz="2400" dirty="0" smtClean="0"/>
              <a:t>a benzene ring with a single alcohol group, </a:t>
            </a:r>
            <a:r>
              <a:rPr lang="en-US" sz="2400" dirty="0"/>
              <a:t>for example, serves as a base when other substituents are attached to it. This is best illustrated in the diagram below. </a:t>
            </a:r>
          </a:p>
          <a:p>
            <a:endParaRPr lang="en-US" dirty="0"/>
          </a:p>
        </p:txBody>
      </p:sp>
      <p:pic>
        <p:nvPicPr>
          <p:cNvPr id="4" name="Picture 3" descr="Screen Shot 2016-08-06 at 5.40.3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1952" y="3263900"/>
            <a:ext cx="5410200" cy="2451100"/>
          </a:xfrm>
          <a:prstGeom prst="rect">
            <a:avLst/>
          </a:prstGeom>
        </p:spPr>
      </p:pic>
      <p:sp>
        <p:nvSpPr>
          <p:cNvPr id="5" name="TextBox 4"/>
          <p:cNvSpPr txBox="1"/>
          <p:nvPr/>
        </p:nvSpPr>
        <p:spPr>
          <a:xfrm>
            <a:off x="997940" y="6395005"/>
            <a:ext cx="7530615" cy="369332"/>
          </a:xfrm>
          <a:prstGeom prst="rect">
            <a:avLst/>
          </a:prstGeom>
          <a:noFill/>
        </p:spPr>
        <p:txBody>
          <a:bodyPr wrap="none" rtlCol="0">
            <a:spAutoFit/>
          </a:bodyPr>
          <a:lstStyle/>
          <a:p>
            <a:r>
              <a:rPr lang="en-US" dirty="0" smtClean="0"/>
              <a:t>Note that phenol would no longer be the base if the the second substituent were an OH.</a:t>
            </a:r>
            <a:endParaRPr lang="en-US" dirty="0"/>
          </a:p>
        </p:txBody>
      </p:sp>
    </p:spTree>
    <p:extLst>
      <p:ext uri="{BB962C8B-B14F-4D97-AF65-F5344CB8AC3E}">
        <p14:creationId xmlns:p14="http://schemas.microsoft.com/office/powerpoint/2010/main" val="1373210814"/>
      </p:ext>
    </p:extLst>
  </p:cSld>
  <p:clrMapOvr>
    <a:masterClrMapping/>
  </p:clrMapOvr>
  <p:timing>
    <p:tnLst>
      <p:par>
        <p:cTn xmlns:p14="http://schemas.microsoft.com/office/powerpoint/2010/mai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 Id="rId2" Type="http://schemas.openxmlformats.org/officeDocument/2006/relationships/image" Target="../media/image4.jpeg"/></Relationships>
</file>

<file path=ppt/theme/theme1.xml><?xml version="1.0" encoding="utf-8"?>
<a:theme xmlns:a="http://schemas.openxmlformats.org/drawingml/2006/main" name="Horizon">
  <a:themeElements>
    <a:clrScheme name="Custom 86">
      <a:dk1>
        <a:srgbClr val="7A0090"/>
      </a:dk1>
      <a:lt1>
        <a:srgbClr val="C8B5F7"/>
      </a:lt1>
      <a:dk2>
        <a:srgbClr val="B53808"/>
      </a:dk2>
      <a:lt2>
        <a:srgbClr val="F28B81"/>
      </a:lt2>
      <a:accent1>
        <a:srgbClr val="FB8404"/>
      </a:accent1>
      <a:accent2>
        <a:srgbClr val="A31D2F"/>
      </a:accent2>
      <a:accent3>
        <a:srgbClr val="FA0608"/>
      </a:accent3>
      <a:accent4>
        <a:srgbClr val="BE4C59"/>
      </a:accent4>
      <a:accent5>
        <a:srgbClr val="640F10"/>
      </a:accent5>
      <a:accent6>
        <a:srgbClr val="7E13E3"/>
      </a:accent6>
      <a:hlink>
        <a:srgbClr val="055FD2"/>
      </a:hlink>
      <a:folHlink>
        <a:srgbClr val="F80B40"/>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PondInlet1">
  <a:themeElements>
    <a:clrScheme name="Custom 51">
      <a:dk1>
        <a:srgbClr val="0028F3"/>
      </a:dk1>
      <a:lt1>
        <a:srgbClr val="FFFEE6"/>
      </a:lt1>
      <a:dk2>
        <a:srgbClr val="BF0461"/>
      </a:dk2>
      <a:lt2>
        <a:srgbClr val="B9B5FF"/>
      </a:lt2>
      <a:accent1>
        <a:srgbClr val="073779"/>
      </a:accent1>
      <a:accent2>
        <a:srgbClr val="C41024"/>
      </a:accent2>
      <a:accent3>
        <a:srgbClr val="5606FF"/>
      </a:accent3>
      <a:accent4>
        <a:srgbClr val="EB3210"/>
      </a:accent4>
      <a:accent5>
        <a:srgbClr val="0777A6"/>
      </a:accent5>
      <a:accent6>
        <a:srgbClr val="0C51B5"/>
      </a:accent6>
      <a:hlink>
        <a:srgbClr val="FFC811"/>
      </a:hlink>
      <a:folHlink>
        <a:srgbClr val="DEBE00"/>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Horizon.thmx</Template>
  <TotalTime>199</TotalTime>
  <Words>1083</Words>
  <Application>Microsoft Macintosh PowerPoint</Application>
  <PresentationFormat>On-screen Show (4:3)</PresentationFormat>
  <Paragraphs>67</Paragraphs>
  <Slides>23</Slides>
  <Notes>1</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Horizon</vt:lpstr>
      <vt:lpstr>PondInlet1</vt:lpstr>
      <vt:lpstr>Naming Benzene compounds</vt:lpstr>
      <vt:lpstr>Benzene</vt:lpstr>
      <vt:lpstr>Simple compounds</vt:lpstr>
      <vt:lpstr> </vt:lpstr>
      <vt:lpstr>For 2 groups attached</vt:lpstr>
      <vt:lpstr> </vt:lpstr>
      <vt:lpstr>Ortho meta para</vt:lpstr>
      <vt:lpstr>To summarize</vt:lpstr>
      <vt:lpstr>phenols</vt:lpstr>
      <vt:lpstr>Phenols</vt:lpstr>
      <vt:lpstr>phenols</vt:lpstr>
      <vt:lpstr>Below is a list of commonly seen benzene-derived compounds. Some of these mono-substituted compounds (labeled in red and green), such as  phenol or toluene, can be used in place of benzene for the chemical's base name. </vt:lpstr>
      <vt:lpstr>example</vt:lpstr>
      <vt:lpstr>Common vs IUPAC systematic names</vt:lpstr>
      <vt:lpstr> </vt:lpstr>
      <vt:lpstr>Ortho meta para</vt:lpstr>
      <vt:lpstr>Name these</vt:lpstr>
      <vt:lpstr>Phenyl groups</vt:lpstr>
      <vt:lpstr>Phenyl Group</vt:lpstr>
      <vt:lpstr>Benzyl group</vt:lpstr>
      <vt:lpstr>clarification</vt:lpstr>
      <vt:lpstr>PowerPoint Presentation</vt:lpstr>
      <vt:lpstr>resources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Naming Benzene compounds</dc:title>
  <dc:creator>Jacqueline Oftedahl</dc:creator>
  <cp:lastModifiedBy>Jacqueline Oftedahl</cp:lastModifiedBy>
  <cp:revision>16</cp:revision>
  <dcterms:created xsi:type="dcterms:W3CDTF">2016-08-07T00:24:58Z</dcterms:created>
  <dcterms:modified xsi:type="dcterms:W3CDTF">2017-07-21T15:40:20Z</dcterms:modified>
</cp:coreProperties>
</file>