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2"/>
  </p:notesMasterIdLst>
  <p:handoutMasterIdLst>
    <p:handoutMasterId r:id="rId43"/>
  </p:handoutMasterIdLst>
  <p:sldIdLst>
    <p:sldId id="272" r:id="rId2"/>
    <p:sldId id="261" r:id="rId3"/>
    <p:sldId id="262" r:id="rId4"/>
    <p:sldId id="263" r:id="rId5"/>
    <p:sldId id="266" r:id="rId6"/>
    <p:sldId id="265" r:id="rId7"/>
    <p:sldId id="267" r:id="rId8"/>
    <p:sldId id="286" r:id="rId9"/>
    <p:sldId id="292" r:id="rId10"/>
    <p:sldId id="295" r:id="rId11"/>
    <p:sldId id="293" r:id="rId12"/>
    <p:sldId id="291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64" r:id="rId23"/>
    <p:sldId id="282" r:id="rId24"/>
    <p:sldId id="283" r:id="rId25"/>
    <p:sldId id="284" r:id="rId26"/>
    <p:sldId id="298" r:id="rId27"/>
    <p:sldId id="297" r:id="rId28"/>
    <p:sldId id="299" r:id="rId29"/>
    <p:sldId id="305" r:id="rId30"/>
    <p:sldId id="268" r:id="rId31"/>
    <p:sldId id="288" r:id="rId32"/>
    <p:sldId id="301" r:id="rId33"/>
    <p:sldId id="304" r:id="rId34"/>
    <p:sldId id="302" r:id="rId35"/>
    <p:sldId id="296" r:id="rId36"/>
    <p:sldId id="306" r:id="rId37"/>
    <p:sldId id="307" r:id="rId38"/>
    <p:sldId id="308" r:id="rId39"/>
    <p:sldId id="309" r:id="rId40"/>
    <p:sldId id="27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>
      <p:cViewPr varScale="1">
        <p:scale>
          <a:sx n="90" d="100"/>
          <a:sy n="90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9FD27-963B-4028-A625-5A94C267A0E8}" type="datetimeFigureOut">
              <a:rPr lang="en-US" smtClean="0"/>
              <a:t>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40823-0517-4241-9A1F-020D4AE9D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99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5B2B6-2B4A-434C-BE8E-AA7781205C5A}" type="datetimeFigureOut">
              <a:rPr lang="en-US"/>
              <a:t>1/17/2017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9237C-C076-4BCC-BA48-2E580EC3F918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7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9237C-C076-4BCC-BA48-2E580EC3F918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1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5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0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9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913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9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9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3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61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LecturePLUS  Timberlake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28874A3-672C-4B51-88B3-1D6D96555B1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6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8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5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1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9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7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4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04FEB2-2FCA-4758-88DB-3665E35E8C4C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A21393-14FF-451C-8115-9391A788B5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Bjf9gMDP47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22" y="957486"/>
            <a:ext cx="4081155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667000"/>
            <a:ext cx="6517482" cy="2509213"/>
          </a:xfrm>
        </p:spPr>
        <p:txBody>
          <a:bodyPr>
            <a:normAutofit/>
          </a:bodyPr>
          <a:lstStyle/>
          <a:p>
            <a:r>
              <a:rPr lang="en-US" i="1" dirty="0"/>
              <a:t>Chemical Bonding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13258" y="5029200"/>
            <a:ext cx="6517482" cy="671684"/>
          </a:xfrm>
        </p:spPr>
        <p:txBody>
          <a:bodyPr/>
          <a:lstStyle/>
          <a:p>
            <a:r>
              <a:rPr lang="en-US" dirty="0"/>
              <a:t>Ionic and Covalent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3338" cy="1596177"/>
          </a:xfrm>
        </p:spPr>
        <p:txBody>
          <a:bodyPr/>
          <a:lstStyle/>
          <a:p>
            <a:r>
              <a:rPr lang="en-US" dirty="0"/>
              <a:t>Bond Length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596715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shorter and tighter, the higher the number of bonds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6629400" cy="3607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171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/>
          <p:cNvSpPr/>
          <p:nvPr/>
        </p:nvSpPr>
        <p:spPr>
          <a:xfrm>
            <a:off x="685332" y="2103326"/>
            <a:ext cx="3277068" cy="25448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dirty="0"/>
              <a:t>Bond Energy and 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0726" y="2176846"/>
            <a:ext cx="3124200" cy="2397833"/>
          </a:xfrm>
        </p:spPr>
        <p:txBody>
          <a:bodyPr>
            <a:normAutofit fontScale="92500"/>
          </a:bodyPr>
          <a:lstStyle/>
          <a:p>
            <a:r>
              <a:rPr lang="en-US" sz="1600" dirty="0"/>
              <a:t>3 bonds contain the most energy and Stability.</a:t>
            </a:r>
          </a:p>
          <a:p>
            <a:r>
              <a:rPr lang="en-US" sz="1600" dirty="0"/>
              <a:t>2 bonds are intermediate for both.</a:t>
            </a:r>
          </a:p>
          <a:p>
            <a:r>
              <a:rPr lang="en-US" sz="1600" dirty="0"/>
              <a:t>1 bond contains the least energy and stability</a:t>
            </a:r>
          </a:p>
          <a:p>
            <a:r>
              <a:rPr lang="en-US" sz="1600" dirty="0"/>
              <a:t>More energy = More Stability.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714" y="2514600"/>
            <a:ext cx="4717007" cy="1535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24400"/>
            <a:ext cx="1637653" cy="201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7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/>
          <p:cNvSpPr/>
          <p:nvPr/>
        </p:nvSpPr>
        <p:spPr>
          <a:xfrm>
            <a:off x="7086600" y="3945458"/>
            <a:ext cx="1905000" cy="117688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Order on the Atomic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15953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Nitrogen has an atomic level bond order of 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Oxygen has an atomic level bond order of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Hydrogen has an atomic level bond order of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495800"/>
            <a:ext cx="4834467" cy="181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82" y="5122341"/>
            <a:ext cx="1264403" cy="1554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2800" y="3945458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Atomic Bond level = The number of bonded electron pairs</a:t>
            </a:r>
          </a:p>
        </p:txBody>
      </p:sp>
    </p:spTree>
    <p:extLst>
      <p:ext uri="{BB962C8B-B14F-4D97-AF65-F5344CB8AC3E}">
        <p14:creationId xmlns:p14="http://schemas.microsoft.com/office/powerpoint/2010/main" val="304273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762000"/>
            <a:ext cx="7773338" cy="1596177"/>
          </a:xfrm>
        </p:spPr>
        <p:txBody>
          <a:bodyPr>
            <a:normAutofit/>
          </a:bodyPr>
          <a:lstStyle/>
          <a:p>
            <a:r>
              <a:rPr lang="en-US" dirty="0"/>
              <a:t>Electronegativity: The ability of an atom to attract electrons to itself</a:t>
            </a:r>
          </a:p>
        </p:txBody>
      </p:sp>
      <p:pic>
        <p:nvPicPr>
          <p:cNvPr id="27650" name="Picture 2" descr="http://0.tqn.com/d/chemistry/1/0/w/v/PeriodicTableElectronegativity.jpg"/>
          <p:cNvPicPr>
            <a:picLocks noChangeAspect="1" noChangeArrowheads="1"/>
          </p:cNvPicPr>
          <p:nvPr/>
        </p:nvPicPr>
        <p:blipFill rotWithShape="1">
          <a:blip r:embed="rId2" cstate="print"/>
          <a:srcRect t="7123" b="11448"/>
          <a:stretch/>
        </p:blipFill>
        <p:spPr bwMode="auto">
          <a:xfrm>
            <a:off x="0" y="2214695"/>
            <a:ext cx="9144000" cy="4643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r="23199" b="-2"/>
          <a:stretch/>
        </p:blipFill>
        <p:spPr>
          <a:xfrm>
            <a:off x="1" y="10"/>
            <a:ext cx="3474720" cy="6857990"/>
          </a:xfrm>
          <a:prstGeom prst="rect">
            <a:avLst/>
          </a:prstGeom>
        </p:spPr>
      </p:pic>
      <p:cxnSp>
        <p:nvCxnSpPr>
          <p:cNvPr id="72" name="Straight Connector 7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74721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"/>
            <a:ext cx="9144000" cy="6858000"/>
          </a:xfrm>
          <a:prstGeom prst="rect">
            <a:avLst/>
          </a:prstGeom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974670" y="618518"/>
            <a:ext cx="4483999" cy="1596177"/>
          </a:xfrm>
        </p:spPr>
        <p:txBody>
          <a:bodyPr>
            <a:normAutofit/>
          </a:bodyPr>
          <a:lstStyle/>
          <a:p>
            <a:r>
              <a:rPr lang="en-US" b="1" dirty="0"/>
              <a:t>The Electronegativity Value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74470" y="2367093"/>
            <a:ext cx="4483729" cy="39575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buClr>
                <a:srgbClr val="009999"/>
              </a:buClr>
              <a:buSzTx/>
              <a:buFontTx/>
              <a:buNone/>
            </a:pPr>
            <a:r>
              <a:rPr lang="en-US" sz="1600" b="1" dirty="0"/>
              <a:t>Quick facts:</a:t>
            </a:r>
          </a:p>
          <a:p>
            <a:pPr>
              <a:lnSpc>
                <a:spcPct val="100000"/>
              </a:lnSpc>
              <a:buClr>
                <a:schemeClr val="bg2"/>
              </a:buClr>
              <a:buSzTx/>
            </a:pPr>
            <a:r>
              <a:rPr lang="en-US" sz="1600" dirty="0"/>
              <a:t>Indicates the attraction of an atom for electrons, especially shared electrons. </a:t>
            </a:r>
          </a:p>
          <a:p>
            <a:pPr>
              <a:lnSpc>
                <a:spcPct val="100000"/>
              </a:lnSpc>
              <a:buClr>
                <a:schemeClr val="bg2"/>
              </a:buClr>
              <a:buSzTx/>
            </a:pPr>
            <a:r>
              <a:rPr lang="en-US" sz="1600" dirty="0"/>
              <a:t>Increases from left to right going across a period on the periodic table.</a:t>
            </a:r>
          </a:p>
          <a:p>
            <a:pPr>
              <a:lnSpc>
                <a:spcPct val="100000"/>
              </a:lnSpc>
              <a:buClr>
                <a:schemeClr val="bg2"/>
              </a:buClr>
              <a:buSzTx/>
            </a:pPr>
            <a:r>
              <a:rPr lang="en-US" sz="1600" dirty="0"/>
              <a:t>Is high for the nonmetals with fluorine as the highest. </a:t>
            </a:r>
          </a:p>
          <a:p>
            <a:pPr>
              <a:lnSpc>
                <a:spcPct val="100000"/>
              </a:lnSpc>
              <a:buClr>
                <a:schemeClr val="bg2"/>
              </a:buClr>
              <a:buSzTx/>
            </a:pPr>
            <a:r>
              <a:rPr lang="en-US" sz="1600" dirty="0"/>
              <a:t>Is low for the metals. </a:t>
            </a:r>
          </a:p>
          <a:p>
            <a:pPr>
              <a:lnSpc>
                <a:spcPct val="100000"/>
              </a:lnSpc>
              <a:buClr>
                <a:schemeClr val="bg2"/>
              </a:buClr>
              <a:buSzTx/>
            </a:pPr>
            <a:r>
              <a:rPr lang="en-US" sz="1600" dirty="0"/>
              <a:t>All Atoms are attracted to Dexter. He’s just got that kind of personality. The fact that he is a nonmetal also helps.	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5883276"/>
            <a:ext cx="573161" cy="365125"/>
          </a:xfrm>
        </p:spPr>
        <p:txBody>
          <a:bodyPr>
            <a:normAutofit/>
          </a:bodyPr>
          <a:lstStyle/>
          <a:p>
            <a:fld id="{E96BCC08-C19C-4B7D-A347-BCF9CC7815F2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/>
          <p:cNvSpPr/>
          <p:nvPr/>
        </p:nvSpPr>
        <p:spPr>
          <a:xfrm>
            <a:off x="5867400" y="2543907"/>
            <a:ext cx="2286000" cy="2359877"/>
          </a:xfrm>
          <a:prstGeom prst="wedgeRoundRectCallout">
            <a:avLst>
              <a:gd name="adj1" fmla="val 21090"/>
              <a:gd name="adj2" fmla="val 591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15287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Electronegativity and Bond Polarity</a:t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4854" y="1835623"/>
            <a:ext cx="3276600" cy="4412777"/>
          </a:xfrm>
          <a:noFill/>
          <a:ln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43600" y="5820508"/>
            <a:ext cx="2133600" cy="457200"/>
          </a:xfrm>
        </p:spPr>
        <p:txBody>
          <a:bodyPr/>
          <a:lstStyle/>
          <a:p>
            <a:fld id="{3D5C04B1-E89B-4EA2-83C7-92BBC4C099EB}" type="slidenum">
              <a:rPr lang="en-US"/>
              <a:pPr/>
              <a:t>15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038600" y="5562600"/>
            <a:ext cx="762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038600" y="5638800"/>
            <a:ext cx="762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4957965"/>
            <a:ext cx="994852" cy="1222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2598088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Might look like a tree, but those branches are elements, and those roots at the bottom are actually electrons being shared and creating a polar covalent bond.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Some Electronegativity Values for Group A Elements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/>
              <a:t> </a:t>
            </a:r>
          </a:p>
        </p:txBody>
      </p:sp>
      <p:pic>
        <p:nvPicPr>
          <p:cNvPr id="4404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9091" t="10515"/>
          <a:stretch>
            <a:fillRect/>
          </a:stretch>
        </p:blipFill>
        <p:spPr>
          <a:xfrm>
            <a:off x="1981200" y="1905000"/>
            <a:ext cx="5791200" cy="4224338"/>
          </a:xfrm>
          <a:noFill/>
          <a:ln/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CD73-5C50-4E2C-A72E-B6B6C4EA4C64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81000" y="48006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Low values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7696200" y="3108325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High values</a:t>
            </a:r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2133600" y="1371600"/>
            <a:ext cx="5334000" cy="685800"/>
          </a:xfrm>
          <a:prstGeom prst="rightArrow">
            <a:avLst>
              <a:gd name="adj1" fmla="val 55556"/>
              <a:gd name="adj2" fmla="val 142809"/>
            </a:avLst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7C80"/>
                </a:solidFill>
              </a:rPr>
              <a:t>`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1219200" y="15240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              Electronegativity increases</a:t>
            </a:r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 rot="5400000">
            <a:off x="-529507" y="3813261"/>
            <a:ext cx="4191000" cy="685800"/>
          </a:xfrm>
          <a:prstGeom prst="rightArrow">
            <a:avLst>
              <a:gd name="adj1" fmla="val 55093"/>
              <a:gd name="adj2" fmla="val 112292"/>
            </a:avLst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5400" dirty="0">
              <a:solidFill>
                <a:srgbClr val="FF7C80"/>
              </a:solidFill>
            </a:endParaRP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1354358" y="682242"/>
            <a:ext cx="492443" cy="862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                       Electronegativity decreases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332" y="457200"/>
            <a:ext cx="7773338" cy="1596177"/>
          </a:xfrm>
        </p:spPr>
        <p:txBody>
          <a:bodyPr/>
          <a:lstStyle/>
          <a:p>
            <a:r>
              <a:rPr lang="en-US" sz="3600" b="1" dirty="0"/>
              <a:t>Nonpolar Covalent Bonds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332" y="1910927"/>
            <a:ext cx="7391868" cy="4114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A </a:t>
            </a:r>
            <a:r>
              <a:rPr lang="en-US" sz="2400" b="1" dirty="0">
                <a:solidFill>
                  <a:schemeClr val="tx2"/>
                </a:solidFill>
              </a:rPr>
              <a:t>nonpolar covalent bond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  <a:buClr>
                <a:schemeClr val="bg2"/>
              </a:buClr>
              <a:buSzTx/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Clr>
                <a:schemeClr val="bg2"/>
              </a:buClr>
              <a:buSzTx/>
              <a:buFontTx/>
              <a:buChar char="•"/>
            </a:pPr>
            <a:r>
              <a:rPr lang="en-US" sz="2400" dirty="0"/>
              <a:t>occurs between </a:t>
            </a:r>
            <a:r>
              <a:rPr lang="en-US" sz="2400" b="1" dirty="0"/>
              <a:t>nonmetals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  <a:buClr>
                <a:schemeClr val="bg2"/>
              </a:buClr>
              <a:buSzTx/>
              <a:buFontTx/>
              <a:buChar char="•"/>
            </a:pPr>
            <a:r>
              <a:rPr lang="en-US" sz="2400" dirty="0"/>
              <a:t>is an </a:t>
            </a:r>
            <a:r>
              <a:rPr lang="en-US" sz="2400" b="1" dirty="0"/>
              <a:t>equal</a:t>
            </a:r>
            <a:r>
              <a:rPr lang="en-US" sz="2400" dirty="0"/>
              <a:t> or almost equal sharing of electrons.</a:t>
            </a:r>
          </a:p>
          <a:p>
            <a:pPr>
              <a:spcAft>
                <a:spcPct val="20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sz="2400" dirty="0"/>
              <a:t>has almost no electronegativity difference (0.0 to 0.4).</a:t>
            </a:r>
          </a:p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	</a:t>
            </a:r>
            <a:r>
              <a:rPr lang="en-US" sz="2400" i="1" dirty="0"/>
              <a:t>Examples</a:t>
            </a:r>
            <a:r>
              <a:rPr lang="en-US" sz="2400" dirty="0"/>
              <a:t>:   </a:t>
            </a:r>
          </a:p>
          <a:p>
            <a:pPr>
              <a:buClr>
                <a:schemeClr val="bg2"/>
              </a:buClr>
              <a:buSzTx/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>
                <a:solidFill>
                  <a:schemeClr val="tx2"/>
                </a:solidFill>
              </a:rPr>
              <a:t>Electronegativity	</a:t>
            </a:r>
          </a:p>
          <a:p>
            <a:pPr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b="1" dirty="0">
                <a:solidFill>
                  <a:schemeClr val="tx2"/>
                </a:solidFill>
              </a:rPr>
              <a:t>	</a:t>
            </a:r>
            <a:r>
              <a:rPr lang="en-US" sz="2400" b="1" u="sng" dirty="0">
                <a:solidFill>
                  <a:schemeClr val="tx2"/>
                </a:solidFill>
              </a:rPr>
              <a:t>Atoms 	Difference	 Type of Bond          </a:t>
            </a:r>
          </a:p>
          <a:p>
            <a:pPr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	N-N</a:t>
            </a:r>
            <a:r>
              <a:rPr lang="en-US" sz="2400" baseline="-25000" dirty="0"/>
              <a:t>   	</a:t>
            </a:r>
            <a:r>
              <a:rPr lang="en-US" sz="2400" dirty="0"/>
              <a:t>3.0 - 3.0  =  </a:t>
            </a:r>
            <a:r>
              <a:rPr lang="en-US" sz="2400" b="1" dirty="0">
                <a:solidFill>
                  <a:schemeClr val="tx2"/>
                </a:solidFill>
              </a:rPr>
              <a:t>0.0</a:t>
            </a: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/>
              <a:t> 	Nonpolar covalent</a:t>
            </a:r>
          </a:p>
          <a:p>
            <a:pPr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	Cl-Br</a:t>
            </a:r>
            <a:r>
              <a:rPr lang="en-US" sz="2400" baseline="-25000" dirty="0"/>
              <a:t> 	</a:t>
            </a:r>
            <a:r>
              <a:rPr lang="en-US" sz="2400" dirty="0"/>
              <a:t>3.0 - 2.8  =  </a:t>
            </a:r>
            <a:r>
              <a:rPr lang="en-US" sz="2400" b="1" dirty="0">
                <a:solidFill>
                  <a:schemeClr val="tx2"/>
                </a:solidFill>
              </a:rPr>
              <a:t>0.2</a:t>
            </a:r>
            <a:r>
              <a:rPr lang="en-US" sz="2400" dirty="0"/>
              <a:t>		Nonpolar covalent</a:t>
            </a:r>
          </a:p>
          <a:p>
            <a:pPr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dirty="0"/>
              <a:t>	H-Si	2.1 - 1.8  =  </a:t>
            </a:r>
            <a:r>
              <a:rPr lang="en-US" sz="2400" b="1" dirty="0">
                <a:solidFill>
                  <a:schemeClr val="tx2"/>
                </a:solidFill>
              </a:rPr>
              <a:t>0.3</a:t>
            </a:r>
            <a:r>
              <a:rPr lang="en-US" sz="2400" dirty="0">
                <a:solidFill>
                  <a:srgbClr val="FF0000"/>
                </a:solidFill>
              </a:rPr>
              <a:t>	 	</a:t>
            </a:r>
            <a:r>
              <a:rPr lang="en-US" sz="2400" dirty="0"/>
              <a:t>Nonpolar covalent	      </a:t>
            </a:r>
          </a:p>
          <a:p>
            <a:pPr>
              <a:lnSpc>
                <a:spcPct val="80000"/>
              </a:lnSpc>
              <a:buClr>
                <a:schemeClr val="bg2"/>
              </a:buClr>
              <a:buSzTx/>
              <a:buFontTx/>
              <a:buChar char="•"/>
            </a:pPr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1E4F-CC2D-42EF-94EA-EDAA286FC185}" type="slidenum">
              <a:rPr lang="en-US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Polar Covalent Bonds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07347" y="1905000"/>
            <a:ext cx="7010400" cy="4495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Clr>
                <a:srgbClr val="009999"/>
              </a:buClr>
              <a:buSzTx/>
              <a:buFontTx/>
              <a:buNone/>
            </a:pPr>
            <a:r>
              <a:rPr lang="en-US" sz="2400" dirty="0"/>
              <a:t>A </a:t>
            </a:r>
            <a:r>
              <a:rPr lang="en-US" sz="2400" b="1" dirty="0">
                <a:solidFill>
                  <a:schemeClr val="accent5"/>
                </a:solidFill>
              </a:rPr>
              <a:t>polar covalent bond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</a:p>
          <a:p>
            <a:pPr>
              <a:lnSpc>
                <a:spcPct val="80000"/>
              </a:lnSpc>
              <a:buClr>
                <a:srgbClr val="009999"/>
              </a:buClr>
              <a:buSzTx/>
              <a:buFontTx/>
              <a:buNone/>
            </a:pPr>
            <a:endParaRPr lang="en-US" sz="2400" dirty="0">
              <a:solidFill>
                <a:srgbClr val="FF3300"/>
              </a:solidFill>
            </a:endParaRPr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en-US" sz="2400" dirty="0"/>
              <a:t>occurs between </a:t>
            </a:r>
            <a:r>
              <a:rPr lang="en-US" sz="2400" b="1" dirty="0"/>
              <a:t>nonmetal</a:t>
            </a:r>
            <a:r>
              <a:rPr lang="en-US" sz="2400" dirty="0"/>
              <a:t> atoms.</a:t>
            </a:r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en-US" sz="2400" dirty="0"/>
              <a:t>is an </a:t>
            </a:r>
            <a:r>
              <a:rPr lang="en-US" sz="2400" b="1" dirty="0"/>
              <a:t>unequal</a:t>
            </a:r>
            <a:r>
              <a:rPr lang="en-US" sz="2400" dirty="0"/>
              <a:t> sharing of electrons.</a:t>
            </a:r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en-US" sz="2400" dirty="0"/>
              <a:t>has a moderate electronegativity difference (0.5 to 1.7).</a:t>
            </a:r>
          </a:p>
          <a:p>
            <a:pPr>
              <a:lnSpc>
                <a:spcPct val="80000"/>
              </a:lnSpc>
              <a:buClr>
                <a:srgbClr val="009999"/>
              </a:buClr>
              <a:buSzTx/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Clr>
                <a:srgbClr val="009999"/>
              </a:buClr>
              <a:buSzTx/>
              <a:buFontTx/>
              <a:buNone/>
            </a:pPr>
            <a:r>
              <a:rPr lang="en-US" sz="2400" dirty="0"/>
              <a:t>	</a:t>
            </a:r>
            <a:r>
              <a:rPr lang="en-US" sz="2400" i="1" dirty="0"/>
              <a:t>Examples</a:t>
            </a:r>
            <a:r>
              <a:rPr lang="en-US" sz="2400" dirty="0"/>
              <a:t>:    </a:t>
            </a:r>
          </a:p>
          <a:p>
            <a:pPr>
              <a:lnSpc>
                <a:spcPct val="80000"/>
              </a:lnSpc>
              <a:buClr>
                <a:srgbClr val="009999"/>
              </a:buClr>
              <a:buSzTx/>
              <a:buFontTx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buClr>
                <a:srgbClr val="009999"/>
              </a:buClr>
              <a:buSzTx/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   </a:t>
            </a:r>
            <a:r>
              <a:rPr lang="en-US" sz="2400" b="1" dirty="0">
                <a:solidFill>
                  <a:schemeClr val="accent5"/>
                </a:solidFill>
              </a:rPr>
              <a:t>Electronegativity	</a:t>
            </a:r>
          </a:p>
          <a:p>
            <a:pPr>
              <a:lnSpc>
                <a:spcPct val="80000"/>
              </a:lnSpc>
              <a:spcBef>
                <a:spcPct val="10000"/>
              </a:spcBef>
              <a:buClr>
                <a:srgbClr val="009999"/>
              </a:buClr>
              <a:buSzTx/>
              <a:buFontTx/>
              <a:buNone/>
            </a:pPr>
            <a:r>
              <a:rPr lang="en-US" sz="2400" b="1" dirty="0">
                <a:solidFill>
                  <a:schemeClr val="accent5"/>
                </a:solidFill>
              </a:rPr>
              <a:t> </a:t>
            </a:r>
          </a:p>
          <a:p>
            <a:pPr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b="1" dirty="0">
                <a:solidFill>
                  <a:schemeClr val="accent5"/>
                </a:solidFill>
              </a:rPr>
              <a:t>	</a:t>
            </a:r>
            <a:r>
              <a:rPr lang="en-US" sz="2400" b="1" u="sng" dirty="0">
                <a:solidFill>
                  <a:schemeClr val="accent5"/>
                </a:solidFill>
              </a:rPr>
              <a:t>Atoms 	Difference	Type of Bond</a:t>
            </a:r>
          </a:p>
          <a:p>
            <a:pPr>
              <a:lnSpc>
                <a:spcPct val="80000"/>
              </a:lnSpc>
              <a:spcBef>
                <a:spcPct val="10000"/>
              </a:spcBef>
              <a:buClr>
                <a:srgbClr val="009999"/>
              </a:buClr>
              <a:buSzTx/>
              <a:buFontTx/>
              <a:buNone/>
            </a:pPr>
            <a:r>
              <a:rPr lang="en-US" sz="2400" dirty="0"/>
              <a:t>	O-Cl</a:t>
            </a:r>
            <a:r>
              <a:rPr lang="en-US" sz="2400" baseline="-25000" dirty="0"/>
              <a:t>   	</a:t>
            </a:r>
            <a:r>
              <a:rPr lang="en-US" sz="2400" dirty="0"/>
              <a:t>3.5 - 3.0 = </a:t>
            </a:r>
            <a:r>
              <a:rPr lang="en-US" sz="2400" b="1" dirty="0">
                <a:solidFill>
                  <a:schemeClr val="accent5"/>
                </a:solidFill>
              </a:rPr>
              <a:t>0.5</a:t>
            </a:r>
            <a:r>
              <a:rPr lang="en-US" sz="2400" dirty="0">
                <a:solidFill>
                  <a:srgbClr val="FF0000"/>
                </a:solidFill>
              </a:rPr>
              <a:t>		</a:t>
            </a:r>
            <a:r>
              <a:rPr lang="en-US" sz="2400" dirty="0"/>
              <a:t>Polar covalent</a:t>
            </a:r>
          </a:p>
          <a:p>
            <a:pPr>
              <a:lnSpc>
                <a:spcPct val="80000"/>
              </a:lnSpc>
              <a:spcBef>
                <a:spcPct val="10000"/>
              </a:spcBef>
              <a:buClr>
                <a:srgbClr val="009999"/>
              </a:buClr>
              <a:buSzTx/>
              <a:buFontTx/>
              <a:buNone/>
            </a:pPr>
            <a:r>
              <a:rPr lang="en-US" sz="2400" dirty="0"/>
              <a:t>	Cl-C</a:t>
            </a:r>
            <a:r>
              <a:rPr lang="en-US" sz="2400" baseline="-25000" dirty="0"/>
              <a:t> 	</a:t>
            </a:r>
            <a:r>
              <a:rPr lang="en-US" sz="2400" dirty="0"/>
              <a:t>3.0 - 2.5 = </a:t>
            </a:r>
            <a:r>
              <a:rPr lang="en-US" sz="2400" b="1" dirty="0">
                <a:solidFill>
                  <a:schemeClr val="accent5"/>
                </a:solidFill>
              </a:rPr>
              <a:t>0.5</a:t>
            </a:r>
            <a:r>
              <a:rPr lang="en-US" sz="2400" dirty="0"/>
              <a:t>		Polar covalent</a:t>
            </a:r>
          </a:p>
          <a:p>
            <a:pPr>
              <a:lnSpc>
                <a:spcPct val="80000"/>
              </a:lnSpc>
              <a:buClr>
                <a:srgbClr val="009999"/>
              </a:buClr>
              <a:buSzTx/>
              <a:buFontTx/>
              <a:buNone/>
            </a:pPr>
            <a:r>
              <a:rPr lang="en-US" sz="2400" dirty="0"/>
              <a:t>	O-S   	3.5 - 2.5 = </a:t>
            </a:r>
            <a:r>
              <a:rPr lang="en-US" sz="2400" b="1" dirty="0">
                <a:solidFill>
                  <a:schemeClr val="accent5"/>
                </a:solidFill>
              </a:rPr>
              <a:t>1.0</a:t>
            </a:r>
            <a:r>
              <a:rPr lang="en-US" sz="2400" b="1" dirty="0">
                <a:solidFill>
                  <a:schemeClr val="bg2"/>
                </a:solidFill>
              </a:rPr>
              <a:t>		</a:t>
            </a:r>
            <a:r>
              <a:rPr lang="en-US" sz="2400" dirty="0"/>
              <a:t>Polar covalent</a:t>
            </a:r>
          </a:p>
          <a:p>
            <a:pPr>
              <a:lnSpc>
                <a:spcPct val="80000"/>
              </a:lnSpc>
              <a:buClr>
                <a:srgbClr val="99FF33"/>
              </a:buClr>
              <a:buFont typeface="Wingdings" pitchFamily="2" charset="2"/>
              <a:buNone/>
            </a:pPr>
            <a:r>
              <a:rPr lang="en-US" sz="2400" dirty="0"/>
              <a:t>    </a:t>
            </a:r>
          </a:p>
          <a:p>
            <a:pPr>
              <a:lnSpc>
                <a:spcPct val="80000"/>
              </a:lnSpc>
              <a:buClr>
                <a:srgbClr val="99FF33"/>
              </a:buClr>
            </a:pPr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4103-75A9-4024-92D7-B7E6774095C0}" type="slidenum">
              <a:rPr lang="en-US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Comparing Nonpolar and Polar Covalent Bonds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/>
              <a:t> </a:t>
            </a:r>
          </a:p>
        </p:txBody>
      </p:sp>
      <p:pic>
        <p:nvPicPr>
          <p:cNvPr id="3789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459706"/>
            <a:ext cx="6781800" cy="4514850"/>
          </a:xfrm>
          <a:noFill/>
          <a:ln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DCAD-19C7-4571-B414-58695054BABE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057900" y="6065837"/>
            <a:ext cx="3657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dirty="0"/>
              <a:t>Copyright ©  2005  by Pearson Education, Inc.</a:t>
            </a:r>
          </a:p>
          <a:p>
            <a:r>
              <a:rPr lang="en-US" sz="900" dirty="0"/>
              <a:t>Publishing as Benjamin Cummings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764108" y="2669108"/>
            <a:ext cx="2391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Recap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Becky\AppData\Local\Microsoft\Windows\Temporary Internet Files\Content.IE5\ZQ2O3APR\MC900311198[1].wmf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685330" y="2788301"/>
            <a:ext cx="2620850" cy="2279000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>
            <a:normAutofit/>
          </a:bodyPr>
          <a:lstStyle/>
          <a:p>
            <a:r>
              <a:rPr lang="en-US" dirty="0"/>
              <a:t>What is a molecule?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28360" y="2367093"/>
            <a:ext cx="4829840" cy="34241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 dirty="0"/>
              <a:t>A </a:t>
            </a:r>
            <a:r>
              <a:rPr lang="en-US" sz="1700" b="1" dirty="0"/>
              <a:t>molecule</a:t>
            </a:r>
            <a:r>
              <a:rPr lang="en-US" sz="1700" dirty="0"/>
              <a:t> is an electrically neutral group of at least two atoms held together by chemical bonds. </a:t>
            </a:r>
          </a:p>
          <a:p>
            <a:pPr>
              <a:lnSpc>
                <a:spcPct val="100000"/>
              </a:lnSpc>
            </a:pPr>
            <a:endParaRPr lang="en-US" sz="1700" dirty="0"/>
          </a:p>
          <a:p>
            <a:pPr>
              <a:lnSpc>
                <a:spcPct val="100000"/>
              </a:lnSpc>
            </a:pPr>
            <a:r>
              <a:rPr lang="en-US" sz="1700" dirty="0"/>
              <a:t>A molecule is the smallest particle in a chemical element or compound that has the chemical properties of that element or compound. </a:t>
            </a:r>
          </a:p>
          <a:p>
            <a:pPr>
              <a:lnSpc>
                <a:spcPct val="100000"/>
              </a:lnSpc>
            </a:pPr>
            <a:endParaRPr lang="en-US" sz="1700" dirty="0"/>
          </a:p>
          <a:p>
            <a:pPr>
              <a:lnSpc>
                <a:spcPct val="100000"/>
              </a:lnSpc>
            </a:pPr>
            <a:r>
              <a:rPr lang="en-US" sz="1700" b="1" dirty="0"/>
              <a:t>Bonding Makes Molecules.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Ionic Bonds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774337"/>
            <a:ext cx="7315200" cy="44740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9999"/>
              </a:buClr>
              <a:buSzTx/>
              <a:buFontTx/>
              <a:buNone/>
            </a:pPr>
            <a:r>
              <a:rPr lang="en-US" sz="2400" dirty="0"/>
              <a:t>An </a:t>
            </a:r>
            <a:r>
              <a:rPr lang="en-US" sz="2400" b="1" dirty="0">
                <a:solidFill>
                  <a:schemeClr val="accent1"/>
                </a:solidFill>
              </a:rPr>
              <a:t>ionic bond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en-US" sz="2400" dirty="0"/>
              <a:t>occurs between metal </a:t>
            </a:r>
            <a:r>
              <a:rPr lang="en-US" sz="2400" b="1" dirty="0"/>
              <a:t>and</a:t>
            </a:r>
            <a:r>
              <a:rPr lang="en-US" sz="2400" dirty="0"/>
              <a:t> nonmetal ions.</a:t>
            </a:r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en-US" sz="2400" dirty="0"/>
              <a:t>is a result of electron </a:t>
            </a:r>
            <a:r>
              <a:rPr lang="en-US" sz="2400" b="1" dirty="0"/>
              <a:t>transfer</a:t>
            </a:r>
            <a:r>
              <a:rPr lang="en-US" sz="2400" dirty="0"/>
              <a:t>.</a:t>
            </a:r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en-US" sz="2400" dirty="0"/>
              <a:t>has a large electronegativity difference (1.8 or more).</a:t>
            </a:r>
          </a:p>
          <a:p>
            <a:pPr>
              <a:buClr>
                <a:srgbClr val="009999"/>
              </a:buClr>
              <a:buSzTx/>
              <a:buFontTx/>
              <a:buNone/>
            </a:pPr>
            <a:endParaRPr lang="en-US" sz="1200" dirty="0"/>
          </a:p>
          <a:p>
            <a:pPr>
              <a:buClr>
                <a:srgbClr val="009999"/>
              </a:buClr>
              <a:buSzTx/>
              <a:buFontTx/>
              <a:buNone/>
            </a:pPr>
            <a:r>
              <a:rPr lang="en-US" sz="2400" dirty="0"/>
              <a:t>	</a:t>
            </a:r>
            <a:r>
              <a:rPr lang="en-US" sz="2400" i="1" dirty="0"/>
              <a:t>Examples</a:t>
            </a:r>
            <a:r>
              <a:rPr lang="en-US" sz="2400" dirty="0">
                <a:solidFill>
                  <a:srgbClr val="FF0000"/>
                </a:solidFill>
              </a:rPr>
              <a:t>:    </a:t>
            </a:r>
          </a:p>
          <a:p>
            <a:pPr>
              <a:buClr>
                <a:srgbClr val="009999"/>
              </a:buClr>
              <a:buSzTx/>
              <a:buFontTx/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Clr>
                <a:srgbClr val="009999"/>
              </a:buClr>
              <a:buSzTx/>
              <a:buFontTx/>
              <a:buNone/>
            </a:pPr>
            <a:r>
              <a:rPr lang="en-US" sz="2400" dirty="0">
                <a:solidFill>
                  <a:schemeClr val="accent1"/>
                </a:solidFill>
              </a:rPr>
              <a:t>   </a:t>
            </a:r>
            <a:r>
              <a:rPr lang="en-US" sz="2400" b="1" dirty="0">
                <a:solidFill>
                  <a:schemeClr val="accent1"/>
                </a:solidFill>
              </a:rPr>
              <a:t>Electronegativity	 </a:t>
            </a:r>
          </a:p>
          <a:p>
            <a:pPr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z="2400" b="1" dirty="0">
                <a:solidFill>
                  <a:schemeClr val="accent1"/>
                </a:solidFill>
              </a:rPr>
              <a:t>	</a:t>
            </a:r>
            <a:r>
              <a:rPr lang="en-US" sz="2400" b="1" u="sng" dirty="0">
                <a:solidFill>
                  <a:schemeClr val="accent1"/>
                </a:solidFill>
              </a:rPr>
              <a:t>Atoms 	Difference	Type of Bond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spcBef>
                <a:spcPct val="10000"/>
              </a:spcBef>
              <a:buClr>
                <a:srgbClr val="009999"/>
              </a:buClr>
              <a:buSzTx/>
              <a:buFontTx/>
              <a:buNone/>
            </a:pPr>
            <a:r>
              <a:rPr lang="en-US" sz="2400" dirty="0"/>
              <a:t>	Cl-K</a:t>
            </a:r>
            <a:r>
              <a:rPr lang="en-US" sz="2400" baseline="-25000" dirty="0"/>
              <a:t>   	</a:t>
            </a:r>
            <a:r>
              <a:rPr lang="en-US" sz="2400" dirty="0"/>
              <a:t>3.0 – 0.8 	= </a:t>
            </a:r>
            <a:r>
              <a:rPr lang="en-US" sz="2400" b="1" dirty="0">
                <a:solidFill>
                  <a:schemeClr val="accent1"/>
                </a:solidFill>
              </a:rPr>
              <a:t>2.2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bg2"/>
                </a:solidFill>
              </a:rPr>
              <a:t>	     </a:t>
            </a:r>
            <a:r>
              <a:rPr lang="en-US" sz="2400" dirty="0"/>
              <a:t>Ionic</a:t>
            </a:r>
          </a:p>
          <a:p>
            <a:pPr>
              <a:spcBef>
                <a:spcPct val="10000"/>
              </a:spcBef>
              <a:buClr>
                <a:srgbClr val="009999"/>
              </a:buClr>
              <a:buSzTx/>
              <a:buFontTx/>
              <a:buNone/>
            </a:pPr>
            <a:r>
              <a:rPr lang="en-US" sz="2400" dirty="0"/>
              <a:t>	N-Na</a:t>
            </a:r>
            <a:r>
              <a:rPr lang="en-US" sz="2400" baseline="-25000" dirty="0"/>
              <a:t> 	</a:t>
            </a:r>
            <a:r>
              <a:rPr lang="en-US" sz="2400" dirty="0"/>
              <a:t>3.0 – 0.9  	= </a:t>
            </a:r>
            <a:r>
              <a:rPr lang="en-US" sz="2400" b="1" dirty="0">
                <a:solidFill>
                  <a:schemeClr val="accent1"/>
                </a:solidFill>
              </a:rPr>
              <a:t>2.1</a:t>
            </a:r>
            <a:r>
              <a:rPr lang="en-US" sz="2400" dirty="0"/>
              <a:t>	     Ionic</a:t>
            </a:r>
          </a:p>
          <a:p>
            <a:pPr>
              <a:spcBef>
                <a:spcPct val="10000"/>
              </a:spcBef>
              <a:buClr>
                <a:srgbClr val="009999"/>
              </a:buClr>
              <a:buSzTx/>
              <a:buFontTx/>
              <a:buNone/>
            </a:pPr>
            <a:r>
              <a:rPr lang="en-US" sz="2400" dirty="0"/>
              <a:t>	S-Cs	2.5 – 0.7	= </a:t>
            </a:r>
            <a:r>
              <a:rPr lang="en-US" sz="2400" b="1" dirty="0">
                <a:solidFill>
                  <a:schemeClr val="accent1"/>
                </a:solidFill>
              </a:rPr>
              <a:t>1.8</a:t>
            </a:r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>
                <a:solidFill>
                  <a:schemeClr val="bg2"/>
                </a:solidFill>
              </a:rPr>
              <a:t>     </a:t>
            </a:r>
            <a:r>
              <a:rPr lang="en-US" sz="2400" dirty="0"/>
              <a:t>Ionic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DA5D-DE21-4214-8F4B-B0FCE10A878C}" type="slidenum">
              <a:rPr lang="en-US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79" y="228600"/>
            <a:ext cx="8015287" cy="914400"/>
          </a:xfrm>
        </p:spPr>
        <p:txBody>
          <a:bodyPr/>
          <a:lstStyle/>
          <a:p>
            <a:r>
              <a:rPr lang="en-US" sz="3600" b="1" dirty="0"/>
              <a:t>Electronegativity and Bond Types</a:t>
            </a:r>
          </a:p>
        </p:txBody>
      </p:sp>
      <p:pic>
        <p:nvPicPr>
          <p:cNvPr id="389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023" y="2438400"/>
            <a:ext cx="8153400" cy="3756025"/>
          </a:xfrm>
          <a:noFill/>
          <a:ln/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9A94-6C83-4DB7-9C3D-30F941E7A1B3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9144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18288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2"/>
                </a:solidFill>
              </a:rPr>
              <a:t>TABLE 4.14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/>
          <p:cNvSpPr/>
          <p:nvPr/>
        </p:nvSpPr>
        <p:spPr>
          <a:xfrm>
            <a:off x="4673416" y="3584872"/>
            <a:ext cx="2970030" cy="2511128"/>
          </a:xfrm>
          <a:prstGeom prst="wedgeRoundRectCallout">
            <a:avLst>
              <a:gd name="adj1" fmla="val 59688"/>
              <a:gd name="adj2" fmla="val 280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2" y="2133600"/>
            <a:ext cx="7772870" cy="3424107"/>
          </a:xfrm>
        </p:spPr>
        <p:txBody>
          <a:bodyPr/>
          <a:lstStyle/>
          <a:p>
            <a:r>
              <a:rPr lang="en-US" dirty="0"/>
              <a:t>Hydrogen gives up its only electron and becomes a lonely proton. These are covalent bonds.</a:t>
            </a:r>
          </a:p>
        </p:txBody>
      </p:sp>
      <p:pic>
        <p:nvPicPr>
          <p:cNvPr id="36866" name="Picture 2" descr="http://www.green-planet-solar-energy.com/images/HCl-form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657600"/>
            <a:ext cx="1566333" cy="2819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312420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Hydrochloric acid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51" y="4876473"/>
            <a:ext cx="1108448" cy="1362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3401" y="3583811"/>
            <a:ext cx="2840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Alright. 4 kinds of bonds. Names? </a:t>
            </a:r>
          </a:p>
          <a:p>
            <a:pPr marL="342900" indent="-342900">
              <a:buAutoNum type="arabicPeriod"/>
            </a:pPr>
            <a:r>
              <a:rPr lang="en-US" dirty="0"/>
              <a:t>Non-polar</a:t>
            </a:r>
          </a:p>
          <a:p>
            <a:pPr marL="342900" indent="-342900">
              <a:buAutoNum type="arabicPeriod"/>
            </a:pPr>
            <a:r>
              <a:rPr lang="en-US" dirty="0"/>
              <a:t>Polar</a:t>
            </a:r>
          </a:p>
          <a:p>
            <a:pPr marL="342900" indent="-342900">
              <a:buAutoNum type="arabicPeriod"/>
            </a:pPr>
            <a:r>
              <a:rPr lang="en-US" dirty="0"/>
              <a:t>Covalent</a:t>
            </a:r>
          </a:p>
          <a:p>
            <a:pPr marL="342900" indent="-342900">
              <a:buAutoNum type="arabicPeriod"/>
            </a:pPr>
            <a:r>
              <a:rPr lang="en-US" dirty="0"/>
              <a:t>Metallic</a:t>
            </a:r>
          </a:p>
          <a:p>
            <a:r>
              <a:rPr lang="en-US" dirty="0"/>
              <a:t>Hydrogen fits into Covalent because the electrons are not being shared, but taken.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/>
          <p:cNvSpPr/>
          <p:nvPr/>
        </p:nvSpPr>
        <p:spPr>
          <a:xfrm>
            <a:off x="838200" y="6065838"/>
            <a:ext cx="7543800" cy="715962"/>
          </a:xfrm>
          <a:prstGeom prst="wedgeRoundRectCallout">
            <a:avLst>
              <a:gd name="adj1" fmla="val -51136"/>
              <a:gd name="adj2" fmla="val -136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>
          <a:xfrm>
            <a:off x="682401" y="381000"/>
            <a:ext cx="7773338" cy="1596177"/>
          </a:xfrm>
        </p:spPr>
        <p:txBody>
          <a:bodyPr/>
          <a:lstStyle/>
          <a:p>
            <a:r>
              <a:rPr lang="en-US" sz="3600" b="1" dirty="0"/>
              <a:t>Predicting Bond Types</a:t>
            </a:r>
          </a:p>
        </p:txBody>
      </p:sp>
      <p:pic>
        <p:nvPicPr>
          <p:cNvPr id="6861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2916" y="1666082"/>
            <a:ext cx="7867650" cy="4125913"/>
          </a:xfrm>
          <a:noFill/>
          <a:ln/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841E-B9A6-4778-AB37-443B3A08613C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4326" y="6065838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electrons are shared equally, there is no electronegativity difference. The more unequal the sharing though, the larger the electronegativity difference.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592" y="6170832"/>
            <a:ext cx="523227" cy="64313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Learning Check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3400" y="1676400"/>
            <a:ext cx="7391400" cy="4495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400" dirty="0"/>
              <a:t>Use the electronegativity difference to identify the type of bond between the following: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nonpolar covalent (NP), polar covalent (P), or   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	ionic (I).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	A.   K-N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B.   N-O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C.   Cl-Cl	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D.   H-Cl	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	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BAE7-DB42-4EA4-8260-433E0610C16A}" type="slidenum">
              <a:rPr lang="en-US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Solution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381000" y="1676400"/>
            <a:ext cx="7543800" cy="4495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Use the electronegativity difference to identify the type of bond between the following: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nonpolar covalent (NP), polar covalent (P), or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 	ionic (I).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dirty="0"/>
              <a:t>	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dirty="0"/>
              <a:t>	A.   K-N		2.2	ionic (I)   		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dirty="0"/>
              <a:t>    B.   N-O		0.5 	polar covalent (P)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dirty="0"/>
              <a:t>	C.   Cl-Cl		0.0	nonpolar covalent (NP) 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dirty="0"/>
              <a:t>    D.   H-Cl		0.9	polar covalent (P)		</a:t>
            </a:r>
          </a:p>
          <a:p>
            <a:pPr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3B4D-43C7-4B72-9394-9CA4F89025DF}" type="slidenum">
              <a:rPr lang="en-US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824" r="3384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Rounded 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685331" y="640081"/>
            <a:ext cx="7773339" cy="5151120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16" y="956585"/>
            <a:ext cx="7131414" cy="12120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 </a:t>
            </a:r>
            <a:r>
              <a:rPr lang="en-US" b="1" dirty="0">
                <a:solidFill>
                  <a:srgbClr val="FFFFFF"/>
                </a:solidFill>
              </a:rPr>
              <a:t>BOND</a:t>
            </a:r>
            <a:r>
              <a:rPr lang="en-US" dirty="0">
                <a:solidFill>
                  <a:srgbClr val="FFFFFF"/>
                </a:solidFill>
              </a:rPr>
              <a:t> is polar 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07216" y="2291584"/>
            <a:ext cx="7131414" cy="3167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 calculate it to be.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If electrons are pulled closer to 1 atom than another.</a:t>
            </a:r>
          </a:p>
        </p:txBody>
      </p:sp>
    </p:spTree>
    <p:extLst>
      <p:ext uri="{BB962C8B-B14F-4D97-AF65-F5344CB8AC3E}">
        <p14:creationId xmlns:p14="http://schemas.microsoft.com/office/powerpoint/2010/main" val="3666779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tx2"/>
                </a:solidFill>
              </a:rPr>
              <a:t>MOLECULE</a:t>
            </a:r>
            <a:r>
              <a:rPr lang="en-US" dirty="0"/>
              <a:t> is polar 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136877"/>
            <a:ext cx="7772870" cy="3424107"/>
          </a:xfrm>
        </p:spPr>
        <p:txBody>
          <a:bodyPr>
            <a:normAutofit/>
          </a:bodyPr>
          <a:lstStyle/>
          <a:p>
            <a:r>
              <a:rPr lang="en-US" dirty="0"/>
              <a:t>If it has a non-symmetrical shape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it has “lone pair” electrons around the central atom, it is probably polar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362200"/>
            <a:ext cx="2771775" cy="2457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28522"/>
          <a:stretch/>
        </p:blipFill>
        <p:spPr>
          <a:xfrm>
            <a:off x="4191000" y="2789993"/>
            <a:ext cx="3049701" cy="1601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63483" b="4049"/>
          <a:stretch/>
        </p:blipFill>
        <p:spPr>
          <a:xfrm>
            <a:off x="4572000" y="5249019"/>
            <a:ext cx="1828800" cy="16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13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24992"/>
            <a:ext cx="7773338" cy="1596177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tx2"/>
                </a:solidFill>
              </a:rPr>
              <a:t>MOLECULE</a:t>
            </a:r>
            <a:r>
              <a:rPr lang="en-US" dirty="0"/>
              <a:t> is polar 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828800"/>
            <a:ext cx="8229600" cy="5227420"/>
          </a:xfrm>
        </p:spPr>
        <p:txBody>
          <a:bodyPr>
            <a:normAutofit/>
          </a:bodyPr>
          <a:lstStyle/>
          <a:p>
            <a:r>
              <a:rPr lang="en-US" dirty="0"/>
              <a:t>If a molecule contains oxygen, it is probably going to be polar but don’t be fooled.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you draw a line and divide it equally in every direction?  If not, then it’s probably polar.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55" t="23722" r="65287" b="17883"/>
          <a:stretch/>
        </p:blipFill>
        <p:spPr>
          <a:xfrm>
            <a:off x="1044594" y="3082497"/>
            <a:ext cx="2120265" cy="1600200"/>
          </a:xfrm>
          <a:prstGeom prst="rect">
            <a:avLst/>
          </a:prstGeom>
        </p:spPr>
      </p:pic>
      <p:pic>
        <p:nvPicPr>
          <p:cNvPr id="2050" name="Picture 2" descr="http://ths.talawanda.org/~bramblen/classroom/Pictures/polarity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291" y="3077478"/>
            <a:ext cx="2034406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0" b="89544" l="1636" r="986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413" y="3438635"/>
            <a:ext cx="2092692" cy="709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56072" y="425201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Nonpolar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9448" y="4682697"/>
            <a:ext cx="1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Polar</a:t>
            </a:r>
          </a:p>
        </p:txBody>
      </p:sp>
    </p:spTree>
    <p:extLst>
      <p:ext uri="{BB962C8B-B14F-4D97-AF65-F5344CB8AC3E}">
        <p14:creationId xmlns:p14="http://schemas.microsoft.com/office/powerpoint/2010/main" val="1676080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096" y="357448"/>
            <a:ext cx="7773338" cy="1596177"/>
          </a:xfrm>
        </p:spPr>
        <p:txBody>
          <a:bodyPr/>
          <a:lstStyle/>
          <a:p>
            <a:r>
              <a:rPr lang="en-US" dirty="0"/>
              <a:t>Polar Molecules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5285" y="1951815"/>
            <a:ext cx="7772870" cy="909507"/>
          </a:xfrm>
        </p:spPr>
        <p:txBody>
          <a:bodyPr/>
          <a:lstStyle/>
          <a:p>
            <a:r>
              <a:rPr lang="en-US" dirty="0"/>
              <a:t>An easy way to remember information is to link it with previously stored information in your brain. Like so: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08" y="3214612"/>
            <a:ext cx="2316435" cy="130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1" b="95931" l="9934" r="899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3298" y="2986010"/>
            <a:ext cx="2266950" cy="1752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1149" y="3124200"/>
            <a:ext cx="2362200" cy="1476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7685" y="5053957"/>
            <a:ext cx="7395664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Isolated nonpolar molecule looks like Baymax’s head, the Polar molecule looks like Micky Mouse head, and the Nonpolar molecule looks like a tie fighter from Star Wars.</a:t>
            </a:r>
          </a:p>
        </p:txBody>
      </p:sp>
    </p:spTree>
    <p:extLst>
      <p:ext uri="{BB962C8B-B14F-4D97-AF65-F5344CB8AC3E}">
        <p14:creationId xmlns:p14="http://schemas.microsoft.com/office/powerpoint/2010/main" val="89089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9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http://discover.edventures.com/images/termlib/i/ionic_compound/support.gif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5461976" y="2170457"/>
            <a:ext cx="2996694" cy="2330762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0" name="Picture 6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40832"/>
            <a:ext cx="4456604" cy="1573863"/>
          </a:xfrm>
        </p:spPr>
        <p:txBody>
          <a:bodyPr>
            <a:normAutofit/>
          </a:bodyPr>
          <a:lstStyle/>
          <a:p>
            <a:r>
              <a:rPr lang="en-US" dirty="0"/>
              <a:t>Ionic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2367094"/>
            <a:ext cx="4456605" cy="343631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 dirty="0"/>
              <a:t>The jumping bond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One atom loses an electron &amp; becomes +.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One atom gains and electron &amp; becomes -.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Both end up with a valence of 8.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The positive ion is attracted to the negative ion.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Usually occurs between metal and nonmetal.</a:t>
            </a:r>
          </a:p>
          <a:p>
            <a:pPr>
              <a:lnSpc>
                <a:spcPct val="100000"/>
              </a:lnSpc>
              <a:buNone/>
            </a:pPr>
            <a:endParaRPr lang="en-US" sz="17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/>
          <p:cNvSpPr/>
          <p:nvPr/>
        </p:nvSpPr>
        <p:spPr>
          <a:xfrm>
            <a:off x="685330" y="2199963"/>
            <a:ext cx="7543800" cy="909507"/>
          </a:xfrm>
          <a:prstGeom prst="wedgeRoundRectCallout">
            <a:avLst>
              <a:gd name="adj1" fmla="val -13024"/>
              <a:gd name="adj2" fmla="val 634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– Dipole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202701"/>
            <a:ext cx="7544270" cy="9857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Very simply, they are the positive end on one </a:t>
            </a:r>
            <a:r>
              <a:rPr lang="en-US" b="1" dirty="0">
                <a:solidFill>
                  <a:schemeClr val="bg1"/>
                </a:solidFill>
              </a:rPr>
              <a:t>molecule</a:t>
            </a:r>
            <a:r>
              <a:rPr lang="en-US" dirty="0"/>
              <a:t> being attracted to the negative end of </a:t>
            </a:r>
            <a:r>
              <a:rPr lang="en-US" b="1" dirty="0">
                <a:solidFill>
                  <a:schemeClr val="bg1"/>
                </a:solidFill>
              </a:rPr>
              <a:t>another molecule</a:t>
            </a:r>
            <a:r>
              <a:rPr lang="en-US" dirty="0"/>
              <a:t>.</a:t>
            </a:r>
          </a:p>
        </p:txBody>
      </p:sp>
      <p:pic>
        <p:nvPicPr>
          <p:cNvPr id="40962" name="Picture 2" descr="http://www.mikeblaber.org/oldwine/chm1045/notes/Forces/Intermol/iond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4648200" cy="1764863"/>
          </a:xfrm>
          <a:prstGeom prst="rect">
            <a:avLst/>
          </a:prstGeom>
          <a:noFill/>
        </p:spPr>
      </p:pic>
      <p:pic>
        <p:nvPicPr>
          <p:cNvPr id="40964" name="Picture 4" descr="http://t0.gstatic.com/images?q=tbn:ANd9GcTTYcTDHBGz8Q5sJz-3hNSUphrfrnt_GxDvLQFkqV5pPZX8Fi6T4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267200"/>
            <a:ext cx="2438400" cy="1780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3389531"/>
            <a:ext cx="1981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Molecular dipole forces.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51" y="3221734"/>
            <a:ext cx="957179" cy="117653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London Dispersion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Dipoles induced </a:t>
            </a:r>
            <a:r>
              <a:rPr lang="en-US" b="1" dirty="0">
                <a:solidFill>
                  <a:schemeClr val="tx2"/>
                </a:solidFill>
              </a:rPr>
              <a:t>within a molecule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72" y="3002704"/>
            <a:ext cx="4019550" cy="2923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07" y="3270852"/>
            <a:ext cx="4248727" cy="238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0748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6473824" cy="485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Speech Bubble: Rectangle with Corners Rounded 5"/>
          <p:cNvSpPr/>
          <p:nvPr/>
        </p:nvSpPr>
        <p:spPr>
          <a:xfrm>
            <a:off x="7086600" y="3814373"/>
            <a:ext cx="1981200" cy="185186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381000"/>
            <a:ext cx="7773338" cy="1596177"/>
          </a:xfrm>
        </p:spPr>
        <p:txBody>
          <a:bodyPr/>
          <a:lstStyle/>
          <a:p>
            <a:r>
              <a:rPr lang="en-US" dirty="0"/>
              <a:t>Effective Nuclear Charge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2" y="5703277"/>
            <a:ext cx="827136" cy="1016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2800" y="386314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It’s a push and pull effect. The atoms want the nucleus, but not the electron’s negativity.</a:t>
            </a:r>
          </a:p>
        </p:txBody>
      </p:sp>
    </p:spTree>
    <p:extLst>
      <p:ext uri="{BB962C8B-B14F-4D97-AF65-F5344CB8AC3E}">
        <p14:creationId xmlns:p14="http://schemas.microsoft.com/office/powerpoint/2010/main" val="175424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12" y="1600200"/>
            <a:ext cx="8213836" cy="5107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61" y="216454"/>
            <a:ext cx="7773338" cy="1596177"/>
          </a:xfrm>
        </p:spPr>
        <p:txBody>
          <a:bodyPr/>
          <a:lstStyle/>
          <a:p>
            <a:r>
              <a:rPr lang="en-US" dirty="0"/>
              <a:t>Effective Nuclear Charge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76" y="5257800"/>
            <a:ext cx="1052107" cy="1293215"/>
          </a:xfrm>
        </p:spPr>
      </p:pic>
      <p:sp>
        <p:nvSpPr>
          <p:cNvPr id="7" name="Speech Bubble: Rectangle with Corners Rounded 6"/>
          <p:cNvSpPr/>
          <p:nvPr/>
        </p:nvSpPr>
        <p:spPr>
          <a:xfrm>
            <a:off x="7543029" y="2259642"/>
            <a:ext cx="1295400" cy="2862322"/>
          </a:xfrm>
          <a:prstGeom prst="wedgeRoundRectCallout">
            <a:avLst>
              <a:gd name="adj1" fmla="val -18797"/>
              <a:gd name="adj2" fmla="val 554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029" y="2259642"/>
            <a:ext cx="129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farther right and up you move on the periodic table, the more effective the nuclear charge is. </a:t>
            </a:r>
          </a:p>
        </p:txBody>
      </p:sp>
    </p:spTree>
    <p:extLst>
      <p:ext uri="{BB962C8B-B14F-4D97-AF65-F5344CB8AC3E}">
        <p14:creationId xmlns:p14="http://schemas.microsoft.com/office/powerpoint/2010/main" val="790403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3338" cy="1596177"/>
          </a:xfrm>
        </p:spPr>
        <p:txBody>
          <a:bodyPr/>
          <a:lstStyle/>
          <a:p>
            <a:r>
              <a:rPr lang="en-US" dirty="0"/>
              <a:t>Periodic Trends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7013672" cy="50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68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/>
          <p:cNvSpPr/>
          <p:nvPr/>
        </p:nvSpPr>
        <p:spPr>
          <a:xfrm>
            <a:off x="925847" y="5562597"/>
            <a:ext cx="2074983" cy="762001"/>
          </a:xfrm>
          <a:prstGeom prst="wedgeRoundRectCallout">
            <a:avLst>
              <a:gd name="adj1" fmla="val 59453"/>
              <a:gd name="adj2" fmla="val -25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Bonding Between Monogamous Creatures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Plan:</a:t>
            </a:r>
          </a:p>
          <a:p>
            <a:r>
              <a:rPr lang="en-US" dirty="0"/>
              <a:t>Men – dopamine &amp; serotonin</a:t>
            </a:r>
          </a:p>
          <a:p>
            <a:pPr lvl="1"/>
            <a:r>
              <a:rPr lang="en-US" dirty="0"/>
              <a:t>Vasopressin </a:t>
            </a:r>
          </a:p>
          <a:p>
            <a:r>
              <a:rPr lang="en-US" dirty="0"/>
              <a:t>Women – dopamine &amp; serotonin</a:t>
            </a:r>
          </a:p>
          <a:p>
            <a:pPr lvl="1"/>
            <a:r>
              <a:rPr lang="en-US" dirty="0"/>
              <a:t>Oxytocin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09557"/>
            <a:ext cx="3809999" cy="3809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50" y="5105400"/>
            <a:ext cx="1219360" cy="1498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8046" y="5595288"/>
            <a:ext cx="216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Male = Vasopressin</a:t>
            </a:r>
          </a:p>
          <a:p>
            <a:r>
              <a:rPr lang="en-US" dirty="0"/>
              <a:t>Women = Oxytocin</a:t>
            </a:r>
          </a:p>
        </p:txBody>
      </p:sp>
    </p:spTree>
    <p:extLst>
      <p:ext uri="{BB962C8B-B14F-4D97-AF65-F5344CB8AC3E}">
        <p14:creationId xmlns:p14="http://schemas.microsoft.com/office/powerpoint/2010/main" val="311277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#1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True False Quiz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5322828"/>
                  </p:ext>
                </p:extLst>
              </p:nvPr>
            </p:nvGraphicFramePr>
            <p:xfrm>
              <a:off x="990601" y="2214695"/>
              <a:ext cx="7162800" cy="37147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True Fals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601" y="2214695"/>
                <a:ext cx="7162800" cy="37147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4793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#2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Add-in 2" title="Multiple Choice Quiz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4046655"/>
                  </p:ext>
                </p:extLst>
              </p:nvPr>
            </p:nvGraphicFramePr>
            <p:xfrm>
              <a:off x="685800" y="2116016"/>
              <a:ext cx="8001000" cy="40957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Add-in 2" title="Multiple Choic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800" y="2116016"/>
                <a:ext cx="8001000" cy="40957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3688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#3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Add-in 2" title="Multiple Choice Quiz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196244"/>
                  </p:ext>
                </p:extLst>
              </p:nvPr>
            </p:nvGraphicFramePr>
            <p:xfrm>
              <a:off x="597877" y="1966546"/>
              <a:ext cx="8001000" cy="40957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Add-in 2" title="Multiple Choic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877" y="1966546"/>
                <a:ext cx="8001000" cy="40957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401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#4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Add-in 2" title="Multiple Choice Quiz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5494047"/>
                  </p:ext>
                </p:extLst>
              </p:nvPr>
            </p:nvGraphicFramePr>
            <p:xfrm>
              <a:off x="609600" y="2133600"/>
              <a:ext cx="8077200" cy="449286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Add-in 2" title="Multiple Choic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2133600"/>
                <a:ext cx="8077200" cy="44928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29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4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845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Sodium lets Chlorine use its valance electron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685330" y="2109167"/>
            <a:ext cx="4937759" cy="244113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5846" name="Picture 6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446" y="618518"/>
            <a:ext cx="2515223" cy="1596177"/>
          </a:xfrm>
        </p:spPr>
        <p:txBody>
          <a:bodyPr>
            <a:normAutofit/>
          </a:bodyPr>
          <a:lstStyle/>
          <a:p>
            <a:r>
              <a:rPr lang="en-US" dirty="0"/>
              <a:t>Ionic Bonds in Table Salt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43128" y="2367093"/>
            <a:ext cx="2515071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In its solid form as table salt, the </a:t>
            </a:r>
            <a:r>
              <a:rPr lang="en-US" sz="1700" b="1" dirty="0"/>
              <a:t>Na</a:t>
            </a:r>
            <a:r>
              <a:rPr lang="en-US" sz="1700" b="1" baseline="30000" dirty="0"/>
              <a:t>+</a:t>
            </a:r>
            <a:r>
              <a:rPr lang="en-US" sz="1700" dirty="0"/>
              <a:t> and the </a:t>
            </a:r>
            <a:r>
              <a:rPr lang="en-US" sz="1700" b="1" dirty="0"/>
              <a:t>Cl</a:t>
            </a:r>
            <a:r>
              <a:rPr lang="en-US" sz="1700" b="1" baseline="30000" dirty="0"/>
              <a:t>-</a:t>
            </a:r>
            <a:r>
              <a:rPr lang="en-US" sz="1700" dirty="0"/>
              <a:t> ions are held in place in a crystalline lattice. When dissolved in water, the ions freely roam about the solution.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.qkme.me/354m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"/>
            <a:ext cx="4843462" cy="6404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8849"/>
            <a:ext cx="7773338" cy="1596177"/>
          </a:xfrm>
        </p:spPr>
        <p:txBody>
          <a:bodyPr/>
          <a:lstStyle/>
          <a:p>
            <a:r>
              <a:rPr lang="en-US" dirty="0"/>
              <a:t>Covalent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076947"/>
            <a:ext cx="7772870" cy="34241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Covalent bonds </a:t>
            </a:r>
            <a:r>
              <a:rPr lang="en-US" b="1" dirty="0"/>
              <a:t>share</a:t>
            </a:r>
            <a:r>
              <a:rPr lang="en-US" dirty="0"/>
              <a:t> electrons.</a:t>
            </a:r>
          </a:p>
          <a:p>
            <a:r>
              <a:rPr lang="en-US" dirty="0"/>
              <a:t>Occur between </a:t>
            </a:r>
            <a:r>
              <a:rPr lang="en-US" b="1" dirty="0"/>
              <a:t>nonmetals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Sigma bonds   </a:t>
            </a:r>
            <a:r>
              <a:rPr lang="el-GR" dirty="0">
                <a:latin typeface="Times New Roman"/>
                <a:cs typeface="Times New Roman"/>
              </a:rPr>
              <a:t>σ</a:t>
            </a:r>
            <a:r>
              <a:rPr lang="en-US" dirty="0"/>
              <a:t> – overlap s orbitals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Pi bond – </a:t>
            </a:r>
            <a:r>
              <a:rPr lang="el-GR" dirty="0">
                <a:latin typeface="Times New Roman"/>
                <a:cs typeface="Times New Roman"/>
              </a:rPr>
              <a:t>π</a:t>
            </a:r>
            <a:r>
              <a:rPr lang="en-US" dirty="0">
                <a:latin typeface="Times New Roman"/>
                <a:cs typeface="Times New Roman"/>
              </a:rPr>
              <a:t>  - overlap p orbitals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39938" name="Picture 2" descr="http://ibchem.com/IB/ibfiles/bonding/bon_img/sigm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304" y="3390751"/>
            <a:ext cx="6147530" cy="1371600"/>
          </a:xfrm>
          <a:prstGeom prst="rect">
            <a:avLst/>
          </a:prstGeom>
          <a:noFill/>
        </p:spPr>
      </p:pic>
      <p:pic>
        <p:nvPicPr>
          <p:cNvPr id="39940" name="Picture 4" descr="http://images.wikia.com/psychology/images/6/6f/Pi-b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486400"/>
            <a:ext cx="2924175" cy="1323975"/>
          </a:xfrm>
          <a:prstGeom prst="rect">
            <a:avLst/>
          </a:prstGeom>
          <a:noFill/>
        </p:spPr>
      </p:pic>
      <p:pic>
        <p:nvPicPr>
          <p:cNvPr id="6" name="Picture 2" descr="http://t3.gstatic.com/images?q=tbn:ANd9GcS97zq6XO9R0vgt3_rcaQw3SVaPxp3h2v3fRLId7AiLF4in4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618518"/>
            <a:ext cx="1676400" cy="146444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34" y="5337846"/>
            <a:ext cx="1081166" cy="13289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/>
          <p:cNvSpPr/>
          <p:nvPr/>
        </p:nvSpPr>
        <p:spPr>
          <a:xfrm>
            <a:off x="6268915" y="5241667"/>
            <a:ext cx="2438400" cy="923330"/>
          </a:xfrm>
          <a:prstGeom prst="wedgeRoundRectCallout">
            <a:avLst>
              <a:gd name="adj1" fmla="val 30369"/>
              <a:gd name="adj2" fmla="val 682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3338" cy="1596177"/>
          </a:xfrm>
        </p:spPr>
        <p:txBody>
          <a:bodyPr/>
          <a:lstStyle/>
          <a:p>
            <a:r>
              <a:rPr lang="en-US" dirty="0"/>
              <a:t>Diatomic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87795" y="1434458"/>
            <a:ext cx="8046655" cy="1139627"/>
          </a:xfrm>
        </p:spPr>
        <p:txBody>
          <a:bodyPr>
            <a:normAutofit/>
          </a:bodyPr>
          <a:lstStyle/>
          <a:p>
            <a:r>
              <a:rPr lang="en-US" sz="1600" dirty="0"/>
              <a:t>Two atoms of the same or different elements bound together into a molecule.</a:t>
            </a:r>
          </a:p>
          <a:p>
            <a:r>
              <a:rPr lang="en-US" sz="1600" dirty="0"/>
              <a:t>Single elements that make homonuclear diatomic molecules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5703332"/>
            <a:ext cx="5148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Examples of 2 elements making diatomic molecules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CO, NO, NaCl, HF, HCl, HBr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314" y="3030635"/>
            <a:ext cx="3091962" cy="2119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2210" y="2661303"/>
            <a:ext cx="315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A</a:t>
            </a:r>
            <a:r>
              <a:rPr lang="en-US" b="1" dirty="0"/>
              <a:t>statine		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/>
              <a:t>nd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102" y="2871770"/>
            <a:ext cx="2757625" cy="2146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91" y="6061121"/>
            <a:ext cx="648309" cy="796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65370" y="5368117"/>
            <a:ext cx="251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No, this does not mean you should go drink beer.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Differences between Ionic and Covalent bonds</a:t>
            </a:r>
          </a:p>
        </p:txBody>
      </p:sp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1314759253"/>
              </p:ext>
            </p:extLst>
          </p:nvPr>
        </p:nvGraphicFramePr>
        <p:xfrm>
          <a:off x="1143000" y="2133600"/>
          <a:ext cx="6971466" cy="3988857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38500" dist="50800" dir="5400000" sy="-100000" algn="bl" rotWithShape="0"/>
                </a:effectLst>
                <a:tableStyleId>{5C22544A-7EE6-4342-B048-85BDC9FD1C3A}</a:tableStyleId>
              </a:tblPr>
              <a:tblGrid>
                <a:gridCol w="3485733">
                  <a:extLst>
                    <a:ext uri="{9D8B030D-6E8A-4147-A177-3AD203B41FA5}">
                      <a16:colId xmlns:a16="http://schemas.microsoft.com/office/drawing/2014/main" val="1964339477"/>
                    </a:ext>
                  </a:extLst>
                </a:gridCol>
                <a:gridCol w="3485733">
                  <a:extLst>
                    <a:ext uri="{9D8B030D-6E8A-4147-A177-3AD203B41FA5}">
                      <a16:colId xmlns:a16="http://schemas.microsoft.com/office/drawing/2014/main" val="2892562390"/>
                    </a:ext>
                  </a:extLst>
                </a:gridCol>
              </a:tblGrid>
              <a:tr h="7900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Ionic Bonds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Covalent Bonds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812702"/>
                  </a:ext>
                </a:extLst>
              </a:tr>
              <a:tr h="8288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504D"/>
                          </a:solidFill>
                        </a:rPr>
                        <a:t>Crystalline Solids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504D"/>
                          </a:solidFill>
                        </a:rPr>
                        <a:t>Gases, Liquids, or Solids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287851"/>
                  </a:ext>
                </a:extLst>
              </a:tr>
              <a:tr h="7900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9BBB59"/>
                          </a:solidFill>
                        </a:rPr>
                        <a:t>High Melting Points and Boiling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9BBB59"/>
                          </a:solidFill>
                        </a:rPr>
                        <a:t>Low Melting and Boiling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164143"/>
                  </a:ext>
                </a:extLst>
              </a:tr>
              <a:tr h="7900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1F497D"/>
                          </a:solidFill>
                        </a:rPr>
                        <a:t>Soluble in Water but Not in 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1F497D"/>
                          </a:solidFill>
                        </a:rPr>
                        <a:t>Soluble in Alcohol but Not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31741"/>
                  </a:ext>
                </a:extLst>
              </a:tr>
              <a:tr h="7900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8064A2"/>
                          </a:solidFill>
                        </a:rPr>
                        <a:t>Conducts Electricity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8064A2"/>
                          </a:solidFill>
                        </a:rPr>
                        <a:t>Poor Electrical Conduction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37145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745" y="5410200"/>
            <a:ext cx="1019173" cy="12527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/>
          <p:cNvSpPr/>
          <p:nvPr/>
        </p:nvSpPr>
        <p:spPr>
          <a:xfrm>
            <a:off x="7341579" y="2895600"/>
            <a:ext cx="1714500" cy="2667000"/>
          </a:xfrm>
          <a:prstGeom prst="wedgeRoundRectCallout">
            <a:avLst>
              <a:gd name="adj1" fmla="val -15705"/>
              <a:gd name="adj2" fmla="val 57885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418033"/>
            <a:ext cx="7773338" cy="1596177"/>
          </a:xfrm>
        </p:spPr>
        <p:txBody>
          <a:bodyPr/>
          <a:lstStyle/>
          <a:p>
            <a:r>
              <a:rPr lang="en-US" dirty="0"/>
              <a:t>Ionic and Metallic bond structure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93" y="3773553"/>
            <a:ext cx="3276600" cy="2059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59433"/>
            <a:ext cx="2033954" cy="2033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72193" y="1753444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Ionic</a:t>
            </a:r>
          </a:p>
          <a:p>
            <a:r>
              <a:rPr lang="en-US" dirty="0"/>
              <a:t>1) + lined up with –</a:t>
            </a:r>
          </a:p>
          <a:p>
            <a:r>
              <a:rPr lang="en-US" dirty="0"/>
              <a:t>2) Shifts in jumps</a:t>
            </a:r>
          </a:p>
          <a:p>
            <a:r>
              <a:rPr lang="en-US" dirty="0"/>
              <a:t>3) Clean break along the sides of crystal.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4739" y="1744652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Metallic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1439" y="2590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94739" y="2283768"/>
            <a:ext cx="2324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Electron Sea Model</a:t>
            </a:r>
          </a:p>
          <a:p>
            <a:pPr marL="342900" indent="-342900">
              <a:buAutoNum type="arabicParenR"/>
            </a:pPr>
            <a:r>
              <a:rPr lang="en-US" dirty="0"/>
              <a:t>Valence electrons are given up into a sea of charges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85539" y="2895600"/>
            <a:ext cx="1670539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hlinkClick r:id="rId4"/>
              </a:rPr>
              <a:t>https://www.youtube.com/watch?v=Bjf9gMDP47s</a:t>
            </a:r>
            <a:endParaRPr lang="en-US" dirty="0"/>
          </a:p>
          <a:p>
            <a:r>
              <a:rPr lang="en-US" dirty="0"/>
              <a:t>Check out this link, y’all. It will help you understand the material.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715000"/>
            <a:ext cx="851820" cy="104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9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5400000" scaled="0"/>
          </a:gradFill>
          <a:ln>
            <a:noFill/>
          </a:ln>
          <a:effectLst/>
        </p:spPr>
      </p:sp>
      <p:pic>
        <p:nvPicPr>
          <p:cNvPr id="26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331" y="868273"/>
            <a:ext cx="4503779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264" y="1975031"/>
            <a:ext cx="3867912" cy="2726878"/>
          </a:xfrm>
          <a:prstGeom prst="rect">
            <a:avLst/>
          </a:prstGeom>
        </p:spPr>
      </p:pic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69179" y="1300786"/>
            <a:ext cx="2934741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Number of Bonds</a:t>
            </a:r>
          </a:p>
        </p:txBody>
      </p:sp>
    </p:spTree>
    <p:extLst>
      <p:ext uri="{BB962C8B-B14F-4D97-AF65-F5344CB8AC3E}">
        <p14:creationId xmlns:p14="http://schemas.microsoft.com/office/powerpoint/2010/main" val="175432872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webextensions/webextension1.xml><?xml version="1.0" encoding="utf-8"?>
<we:webextension xmlns:we="http://schemas.microsoft.com/office/webextensions/webextension/2010/11" id="{E29622FB-67B8-40AC-9834-C99B60D3FD91}">
  <we:reference id="wa104237071" version="1.6.0.0" store="en-US" storeType="OMEX"/>
  <we:alternateReferences>
    <we:reference id="wa104237071" version="1.6.0.0" store="wa104237071" storeType="OMEX"/>
  </we:alternateReferences>
  <we:properties>
    <we:property name="__labs__" value="{&quot;configuration&quot;:{&quot;appVersion&quot;:{&quot;major&quot;:0,&quot;minor&quot;:1},&quot;components&quot;:[{&quot;name&quot;:&quot;Choice Question&quot;,&quot;question&quot;:{&quot;text/html&quot;:&quot;&lt;p&gt;Covalent bonds share electrons&lt;/p&gt;\n&quot;,&quot;text/plain&quot;:&quot;Covalent bonds share electrons&quot;},&quot;type&quot;:&quot;Labs.Components.ChoiceComponent&quot;,&quot;timeLimit&quot;:0,&quot;maxAttempts&quot;:1,&quot;choices&quot;:[{&quot;id&quot;:&quot;0&quot;,&quot;content&quot;:{&quot;text/html&quot;:&quot;True&quot;,&quot;text/plain&quot;:&quot;&quot;},&quot;name&quot;:null,&quot;value&quot;:null},{&quot;id&quot;:&quot;1&quot;,&quot;content&quot;:{&quot;text/html&quot;:&quot;False&quot;,&quot;text/plain&quot;:&quot;&quot;},&quot;name&quot;:null,&quot;value&quot;:null}],&quot;maxScore&quot;:1,&quot;hasAnswer&quot;:true,&quot;answer&quot;:[&quot;0&quot;],&quot;values&quot;:{&quot;hints&quot;:[]},&quot;secure&quot;:false,&quot;data&quot;:{&quot;question&quot;:&quot;&lt;p&gt;Covalent bonds share electrons&lt;/p&gt;\n&quot;,&quot;fontSize&quot;:&quot;medium&quot;,&quot;choices&quot;:[{&quot;id&quot;:0,&quot;choice&quot;:&quot;True&quot;,&quot;feedback&quot;:null},{&quot;id&quot;:1,&quot;choice&quot;:&quot;False&quot;,&quot;feedback&quot;:null}],&quot;hasAnswer&quot;:true,&quot;answer&quot;:&quot;0&quot;,&quot;required&quot;:false,&quot;hints&quot;:[],&quot;limitAttempts&quot;:true,&quot;maxAttempts&quot;:1,&quot;allowRetries&quot;:true,&quot;shuffleChoices&quot;:false,&quot;isTimed&quot;:false,&quot;timeLimit&quot;:120,&quot;allowMultipleAnswers&quot;:false,&quot;allowChoiceEditing&quot;:false}}],&quot;name&quot;:&quot;Choice question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FA9E91E6-21C3-4429-BF72-C82C06C0E507}">
  <we:reference id="wa104238076" version="1.6.0.0" store="en-US" storeType="OMEX"/>
  <we:alternateReferences>
    <we:reference id="wa104238076" version="1.6.0.0" store="wa104238076" storeType="OMEX"/>
  </we:alternateReferences>
  <we:properties>
    <we:property name="__labs__" value="{&quot;configuration&quot;:{&quot;appVersion&quot;:{&quot;major&quot;:0,&quot;minor&quot;:1},&quot;components&quot;:[{&quot;name&quot;:&quot;Choice Question&quot;,&quot;question&quot;:{&quot;text/html&quot;:&quot;&lt;p&gt;Ionic bonds are soluble in:&lt;/p&gt;\n&quot;,&quot;text/plain&quot;:&quot;Ionic bonds are soluble in:&quot;},&quot;type&quot;:&quot;Labs.Components.ChoiceComponent&quot;,&quot;timeLimit&quot;:0,&quot;maxAttempts&quot;:3,&quot;choices&quot;:[{&quot;id&quot;:&quot;0&quot;,&quot;content&quot;:{&quot;text/html&quot;:&quot;&lt;p&gt;Water and Alcohol&lt;/p&gt;\n&quot;,&quot;text/plain&quot;:&quot;Water and Alcohol&quot;},&quot;name&quot;:null,&quot;value&quot;:null},{&quot;id&quot;:&quot;1&quot;,&quot;content&quot;:{&quot;text/html&quot;:&quot;&lt;p&gt;Water&lt;/p&gt;\n&quot;,&quot;text/plain&quot;:&quot;Water&quot;},&quot;name&quot;:null,&quot;value&quot;:null},{&quot;id&quot;:&quot;2&quot;,&quot;content&quot;:{&quot;text/html&quot;:&quot;&lt;p&gt;Alcohol&lt;/p&gt;\n&quot;,&quot;text/plain&quot;:&quot;Alcohol&quot;},&quot;name&quot;:null,&quot;value&quot;:null},{&quot;id&quot;:&quot;3&quot;,&quot;content&quot;:{&quot;text/html&quot;:&quot;&lt;p&gt;Neither&lt;/p&gt;\n&quot;,&quot;text/plain&quot;:&quot;Neither&quot;},&quot;name&quot;:null,&quot;value&quot;:null}],&quot;maxScore&quot;:1,&quot;hasAnswer&quot;:true,&quot;answer&quot;:[&quot;1&quot;],&quot;values&quot;:{&quot;hints&quot;:[]},&quot;secure&quot;:false,&quot;data&quot;:{&quot;question&quot;:&quot;&lt;p&gt;Ionic bonds are soluble in:&lt;/p&gt;\n&quot;,&quot;fontSize&quot;:&quot;medium&quot;,&quot;choices&quot;:[{&quot;id&quot;:0,&quot;choice&quot;:&quot;&lt;p&gt;Water and Alcohol&lt;/p&gt;\n&quot;,&quot;feedback&quot;:null},{&quot;id&quot;:1,&quot;choice&quot;:&quot;&lt;p&gt;Water&lt;/p&gt;\n&quot;,&quot;feedback&quot;:null},{&quot;id&quot;:2,&quot;choice&quot;:&quot;&lt;p&gt;Alcohol&lt;/p&gt;\n&quot;,&quot;feedback&quot;:null},{&quot;id&quot;:3,&quot;choice&quot;:&quot;&lt;p&gt;Neither&lt;/p&gt;\n&quot;,&quot;feedback&quot;:null}],&quot;hasAnswer&quot;:true,&quot;answer&quot;:&quot;1&quot;,&quot;required&quot;:false,&quot;hints&quot;:[],&quot;limitAttempts&quot;:true,&quot;maxAttempts&quot;:3,&quot;allowRetries&quot;:true,&quot;shuffleChoices&quot;:true,&quot;isTimed&quot;:false,&quot;timeLimit&quot;:120,&quot;allowMultipleAnswers&quot;:false,&quot;allowChoiceEditing&quot;:true}}],&quot;name&quot;:&quot;Choice question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6C29F8A7-790F-4533-90BE-1FF45F3FDBAC}">
  <we:reference id="wa104238076" version="1.6.0.0" store="en-US" storeType="OMEX"/>
  <we:alternateReferences>
    <we:reference id="wa104238076" version="1.6.0.0" store="wa104238076" storeType="OMEX"/>
  </we:alternateReferences>
  <we:properties>
    <we:property name="__labs__" value="{&quot;configuration&quot;:{&quot;appVersion&quot;:{&quot;major&quot;:0,&quot;minor&quot;:1},&quot;components&quot;:[{&quot;name&quot;:&quot;Choice Question&quot;,&quot;question&quot;:{&quot;text/html&quot;:&quot;&lt;p&gt;What kinds of bond strengths are there?&lt;/p&gt;\n&quot;,&quot;text/plain&quot;:&quot;What kinds of bond strengths are there?&quot;},&quot;type&quot;:&quot;Labs.Components.ChoiceComponent&quot;,&quot;timeLimit&quot;:0,&quot;maxAttempts&quot;:3,&quot;choices&quot;:[{&quot;id&quot;:&quot;0&quot;,&quot;content&quot;:{&quot;text/html&quot;:&quot;&lt;p&gt;Single&lt;/p&gt;\n&quot;,&quot;text/plain&quot;:&quot;Single&quot;},&quot;name&quot;:null,&quot;value&quot;:null},{&quot;id&quot;:&quot;1&quot;,&quot;content&quot;:{&quot;text/html&quot;:&quot;&lt;p&gt;Double&lt;/p&gt;\n&quot;,&quot;text/plain&quot;:&quot;Double&quot;},&quot;name&quot;:null,&quot;value&quot;:null},{&quot;id&quot;:&quot;2&quot;,&quot;content&quot;:{&quot;text/html&quot;:&quot;&lt;p&gt;Triple&lt;/p&gt;\n&quot;,&quot;text/plain&quot;:&quot;Triple&quot;},&quot;name&quot;:null,&quot;value&quot;:null},{&quot;id&quot;:&quot;3&quot;,&quot;content&quot;:{&quot;text/html&quot;:&quot;&lt;p&gt;Quadruple&lt;/p&gt;\n&quot;,&quot;text/plain&quot;:&quot;Quadruple&quot;},&quot;name&quot;:null,&quot;value&quot;:null},{&quot;id&quot;:&quot;4&quot;,&quot;content&quot;:{&quot;text/html&quot;:&quot;&lt;p&gt;Unlimited&lt;/p&gt;\n&quot;,&quot;text/plain&quot;:&quot;Unlimited&quot;},&quot;name&quot;:null,&quot;value&quot;:null}],&quot;maxScore&quot;:1,&quot;hasAnswer&quot;:true,&quot;answer&quot;:[&quot;0&quot;,&quot;1&quot;,&quot;2&quot;],&quot;values&quot;:{&quot;hints&quot;:[{&quot;isHint&quot;:true,&quot;value&quot;:{&quot;text/plain&quot;:&quot;Multiple correct answers&quot;}}]},&quot;secure&quot;:false,&quot;data&quot;:{&quot;question&quot;:&quot;&lt;p&gt;What kinds of bond strengths are there?&lt;/p&gt;\n&quot;,&quot;fontSize&quot;:&quot;medium&quot;,&quot;choices&quot;:[{&quot;id&quot;:0,&quot;choice&quot;:&quot;&lt;p&gt;Single&lt;/p&gt;\n&quot;,&quot;feedback&quot;:null},{&quot;id&quot;:1,&quot;choice&quot;:&quot;&lt;p&gt;Double&lt;/p&gt;\n&quot;,&quot;feedback&quot;:null},{&quot;id&quot;:2,&quot;choice&quot;:&quot;&lt;p&gt;Triple&lt;/p&gt;\n&quot;,&quot;feedback&quot;:null},{&quot;id&quot;:3,&quot;choice&quot;:&quot;&lt;p&gt;Quadruple&lt;/p&gt;\n&quot;,&quot;feedback&quot;:null},{&quot;id&quot;:4,&quot;choice&quot;:&quot;&lt;p&gt;Unlimited&lt;/p&gt;\n&quot;,&quot;feedback&quot;:null}],&quot;hasAnswer&quot;:true,&quot;answer&quot;:[&quot;0&quot;,&quot;1&quot;,&quot;2&quot;],&quot;required&quot;:false,&quot;hints&quot;:[{&quot;text&quot;:&quot;Multiple correct answers&quot;}],&quot;limitAttempts&quot;:true,&quot;maxAttempts&quot;:3,&quot;allowRetries&quot;:true,&quot;shuffleChoices&quot;:true,&quot;isTimed&quot;:false,&quot;timeLimit&quot;:120,&quot;allowMultipleAnswers&quot;:true,&quot;allowChoiceEditing&quot;:true}}],&quot;name&quot;:&quot;Choice question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CF84C4D0-59ED-4F7B-BD0C-B78A6119435E}">
  <we:reference id="wa104238076" version="1.6.0.0" store="en-US" storeType="OMEX"/>
  <we:alternateReferences>
    <we:reference id="wa104238076" version="1.6.0.0" store="wa104238076" storeType="OMEX"/>
  </we:alternateReferences>
  <we:properties>
    <we:property name="__labs__" value="{&quot;configuration&quot;:{&quot;appVersion&quot;:{&quot;major&quot;:0,&quot;minor&quot;:1},&quot;components&quot;:[{&quot;name&quot;:&quot;Choice Question&quot;,&quot;question&quot;:{&quot;text/html&quot;:&quot;&lt;p&gt;Select the 3 main types of bonds&lt;/p&gt;\n&quot;,&quot;text/plain&quot;:&quot;Select the 3 main types of bonds&quot;},&quot;type&quot;:&quot;Labs.Components.ChoiceComponent&quot;,&quot;timeLimit&quot;:0,&quot;maxAttempts&quot;:3,&quot;choices&quot;:[{&quot;id&quot;:&quot;0&quot;,&quot;content&quot;:{&quot;text/html&quot;:&quot;&lt;p&gt;Nonpolar Covalent&lt;/p&gt;\n&quot;,&quot;text/plain&quot;:&quot;Nonpolar Covalent&quot;},&quot;name&quot;:null,&quot;value&quot;:null},{&quot;id&quot;:&quot;2&quot;,&quot;content&quot;:{&quot;text/html&quot;:&quot;&lt;p&gt;Polar Covalent&lt;/p&gt;\n&quot;,&quot;text/plain&quot;:&quot;Polar Covalent&quot;},&quot;name&quot;:null,&quot;value&quot;:null},{&quot;id&quot;:&quot;3&quot;,&quot;content&quot;:{&quot;text/html&quot;:&quot;&lt;p&gt;Hydrogen&lt;/p&gt;\n&quot;,&quot;text/plain&quot;:&quot;Hydrogen&quot;},&quot;name&quot;:null,&quot;value&quot;:null},{&quot;id&quot;:&quot;4&quot;,&quot;content&quot;:{&quot;text/html&quot;:&quot;&lt;p&gt;Ionic&lt;/p&gt;\n&quot;,&quot;text/plain&quot;:&quot;Ionic&quot;},&quot;name&quot;:null,&quot;value&quot;:null},{&quot;id&quot;:&quot;5&quot;,&quot;content&quot;:{&quot;text/html&quot;:&quot;&lt;p&gt;Triple&lt;/p&gt;\n&quot;,&quot;text/plain&quot;:&quot;Triple&quot;},&quot;name&quot;:null,&quot;value&quot;:null}],&quot;maxScore&quot;:1,&quot;hasAnswer&quot;:true,&quot;answer&quot;:[&quot;0&quot;,&quot;2&quot;,&quot;4&quot;],&quot;values&quot;:{&quot;hints&quot;:[]},&quot;secure&quot;:false,&quot;data&quot;:{&quot;question&quot;:&quot;&lt;p&gt;Select the 3 main types of bonds&lt;/p&gt;\n&quot;,&quot;fontSize&quot;:&quot;medium&quot;,&quot;choices&quot;:[{&quot;id&quot;:0,&quot;choice&quot;:&quot;&lt;p&gt;Nonpolar Covalent&lt;/p&gt;\n&quot;,&quot;feedback&quot;:null},{&quot;id&quot;:2,&quot;choice&quot;:&quot;&lt;p&gt;Polar Covalent&lt;/p&gt;\n&quot;,&quot;feedback&quot;:null},{&quot;id&quot;:3,&quot;choice&quot;:&quot;&lt;p&gt;Hydrogen&lt;/p&gt;\n&quot;,&quot;feedback&quot;:null},{&quot;id&quot;:4,&quot;choice&quot;:&quot;&lt;p&gt;Ionic&lt;/p&gt;\n&quot;,&quot;feedback&quot;:null},{&quot;id&quot;:5,&quot;choice&quot;:&quot;&lt;p&gt;Triple&lt;/p&gt;\n&quot;,&quot;feedback&quot;:null}],&quot;hasAnswer&quot;:true,&quot;answer&quot;:[&quot;0&quot;,&quot;2&quot;,&quot;4&quot;],&quot;required&quot;:false,&quot;hints&quot;:[],&quot;limitAttempts&quot;:true,&quot;maxAttempts&quot;:3,&quot;allowRetries&quot;:true,&quot;shuffleChoices&quot;:true,&quot;isTimed&quot;:false,&quot;timeLimit&quot;:120,&quot;allowMultipleAnswers&quot;:true,&quot;allowChoiceEditing&quot;:true}}],&quot;name&quot;:&quot;Choice question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65413</TotalTime>
  <Words>1057</Words>
  <Application>Microsoft Office PowerPoint</Application>
  <PresentationFormat>On-screen Show (4:3)</PresentationFormat>
  <Paragraphs>227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Times New Roman</vt:lpstr>
      <vt:lpstr>Tw Cen MT</vt:lpstr>
      <vt:lpstr>Wingdings</vt:lpstr>
      <vt:lpstr>Droplet</vt:lpstr>
      <vt:lpstr>Chemical Bonding</vt:lpstr>
      <vt:lpstr>What is a molecule?</vt:lpstr>
      <vt:lpstr>Ionic Bonds</vt:lpstr>
      <vt:lpstr>Ionic Bonds in Table Salt</vt:lpstr>
      <vt:lpstr>Covalent bonds</vt:lpstr>
      <vt:lpstr>Diatomic molecules</vt:lpstr>
      <vt:lpstr>Differences between Ionic and Covalent bonds</vt:lpstr>
      <vt:lpstr>Ionic and Metallic bond structure</vt:lpstr>
      <vt:lpstr>Number of Bonds</vt:lpstr>
      <vt:lpstr>Bond Length</vt:lpstr>
      <vt:lpstr>Bond Energy and Stability</vt:lpstr>
      <vt:lpstr>Bond Order on the Atomic Level</vt:lpstr>
      <vt:lpstr>Electronegativity: The ability of an atom to attract electrons to itself</vt:lpstr>
      <vt:lpstr>The Electronegativity Value</vt:lpstr>
      <vt:lpstr>Electronegativity and Bond Polarity </vt:lpstr>
      <vt:lpstr>Some Electronegativity Values for Group A Elements</vt:lpstr>
      <vt:lpstr>Nonpolar Covalent Bonds</vt:lpstr>
      <vt:lpstr>Polar Covalent Bonds</vt:lpstr>
      <vt:lpstr>Comparing Nonpolar and Polar Covalent Bonds</vt:lpstr>
      <vt:lpstr>Ionic Bonds</vt:lpstr>
      <vt:lpstr>Electronegativity and Bond Types</vt:lpstr>
      <vt:lpstr>Hydrogen bonds</vt:lpstr>
      <vt:lpstr>Predicting Bond Types</vt:lpstr>
      <vt:lpstr>Learning Check</vt:lpstr>
      <vt:lpstr>Solution</vt:lpstr>
      <vt:lpstr>A BOND is polar if</vt:lpstr>
      <vt:lpstr>A MOLECULE is polar if</vt:lpstr>
      <vt:lpstr>A MOLECULE is polar if</vt:lpstr>
      <vt:lpstr>Polar Molecules Fun</vt:lpstr>
      <vt:lpstr>Dipole – Dipole Interactions</vt:lpstr>
      <vt:lpstr>London Dispersion Forces</vt:lpstr>
      <vt:lpstr>Effective Nuclear Charge</vt:lpstr>
      <vt:lpstr>Effective Nuclear Charge</vt:lpstr>
      <vt:lpstr>Periodic Trends</vt:lpstr>
      <vt:lpstr>Bonding Between Monogamous Creatures</vt:lpstr>
      <vt:lpstr>Challenge #1</vt:lpstr>
      <vt:lpstr>Challenge #2</vt:lpstr>
      <vt:lpstr>Challenge #3</vt:lpstr>
      <vt:lpstr>Challenge #4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Bonding</dc:title>
  <dc:creator>Becky</dc:creator>
  <cp:lastModifiedBy>Rebecca Feil</cp:lastModifiedBy>
  <cp:revision>130</cp:revision>
  <dcterms:created xsi:type="dcterms:W3CDTF">2012-11-05T18:00:54Z</dcterms:created>
  <dcterms:modified xsi:type="dcterms:W3CDTF">2017-01-17T08:20:07Z</dcterms:modified>
</cp:coreProperties>
</file>