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3" r:id="rId10"/>
    <p:sldId id="27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80" r:id="rId21"/>
    <p:sldId id="278" r:id="rId22"/>
    <p:sldId id="279" r:id="rId23"/>
    <p:sldId id="275" r:id="rId24"/>
    <p:sldId id="282" r:id="rId25"/>
    <p:sldId id="281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D8024-20EC-4627-BFB7-ED3AEC2A8B21}" type="datetimeFigureOut">
              <a:rPr lang="en-US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51F60-CFFB-4C2E-9F3D-896ED34000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51F60-CFFB-4C2E-9F3D-896ED34000A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03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51F60-CFFB-4C2E-9F3D-896ED34000A9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40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51F60-CFFB-4C2E-9F3D-896ED34000A9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6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51F60-CFFB-4C2E-9F3D-896ED34000A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93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51F60-CFFB-4C2E-9F3D-896ED34000A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5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51F60-CFFB-4C2E-9F3D-896ED34000A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03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51F60-CFFB-4C2E-9F3D-896ED34000A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8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51F60-CFFB-4C2E-9F3D-896ED34000A9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30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51F60-CFFB-4C2E-9F3D-896ED34000A9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9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51F60-CFFB-4C2E-9F3D-896ED34000A9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49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51F60-CFFB-4C2E-9F3D-896ED34000A9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0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56FAD2-6950-B043-AB99-B033A5E0272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370229-89A3-7846-9B6F-7E6866F393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04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FAD2-6950-B043-AB99-B033A5E0272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0229-89A3-7846-9B6F-7E6866F3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4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FAD2-6950-B043-AB99-B033A5E0272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0229-89A3-7846-9B6F-7E6866F3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FAD2-6950-B043-AB99-B033A5E0272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0229-89A3-7846-9B6F-7E6866F3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FAD2-6950-B043-AB99-B033A5E0272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0229-89A3-7846-9B6F-7E6866F3937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80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FAD2-6950-B043-AB99-B033A5E0272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0229-89A3-7846-9B6F-7E6866F3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5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FAD2-6950-B043-AB99-B033A5E0272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0229-89A3-7846-9B6F-7E6866F3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FAD2-6950-B043-AB99-B033A5E0272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0229-89A3-7846-9B6F-7E6866F3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2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FAD2-6950-B043-AB99-B033A5E0272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0229-89A3-7846-9B6F-7E6866F3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FAD2-6950-B043-AB99-B033A5E0272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0229-89A3-7846-9B6F-7E6866F3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FAD2-6950-B043-AB99-B033A5E0272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0229-89A3-7846-9B6F-7E6866F3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7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8056FAD2-6950-B043-AB99-B033A5E02721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6370229-89A3-7846-9B6F-7E6866F39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4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Electronegativity And polarity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 Organic Chemistry</a:t>
            </a:r>
          </a:p>
        </p:txBody>
      </p:sp>
    </p:spTree>
    <p:extLst>
      <p:ext uri="{BB962C8B-B14F-4D97-AF65-F5344CB8AC3E}">
        <p14:creationId xmlns:p14="http://schemas.microsoft.com/office/powerpoint/2010/main" val="512014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of </a:t>
            </a:r>
            <a:r>
              <a:rPr lang="en-US" dirty="0" err="1"/>
              <a:t>nonpolarity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homo- nuclear diatomic will always be nonpolar because it is exactly symmetric.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Chlorine Cl</a:t>
            </a:r>
            <a:r>
              <a:rPr lang="en-US" baseline="-25000" dirty="0"/>
              <a:t>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36" y="3090672"/>
            <a:ext cx="1328928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44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Try these examples using the table:</a:t>
            </a:r>
          </a:p>
          <a:p>
            <a:r>
              <a:rPr lang="en-US" dirty="0"/>
              <a:t>H–Br bond</a:t>
            </a:r>
          </a:p>
          <a:p>
            <a:r>
              <a:rPr lang="en-US" dirty="0"/>
              <a:t>P–F bond</a:t>
            </a:r>
          </a:p>
          <a:p>
            <a:r>
              <a:rPr lang="en-US" dirty="0"/>
              <a:t>Na–Cl bond</a:t>
            </a:r>
          </a:p>
          <a:p>
            <a:r>
              <a:rPr lang="en-US" dirty="0"/>
              <a:t>N–F bond</a:t>
            </a:r>
          </a:p>
          <a:p>
            <a:r>
              <a:rPr lang="en-US" dirty="0"/>
              <a:t>C–I bond</a:t>
            </a:r>
          </a:p>
          <a:p>
            <a:r>
              <a:rPr lang="en-US" dirty="0"/>
              <a:t>Br–Br bond</a:t>
            </a:r>
          </a:p>
        </p:txBody>
      </p:sp>
    </p:spTree>
    <p:extLst>
      <p:ext uri="{BB962C8B-B14F-4D97-AF65-F5344CB8AC3E}">
        <p14:creationId xmlns:p14="http://schemas.microsoft.com/office/powerpoint/2010/main" val="95389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polarity for molecules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4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>
                <a:latin typeface="Times New Roman" charset="0"/>
              </a:rPr>
              <a:t>Dipole Moment</a:t>
            </a:r>
            <a:endParaRPr lang="en-US">
              <a:latin typeface="Times New Roman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>
                <a:latin typeface="Times New Roman" charset="0"/>
              </a:rPr>
              <a:t>A molecule that has a center of positive charge and a center of negative charge</a:t>
            </a:r>
          </a:p>
          <a:p>
            <a:r>
              <a:rPr lang="en-US" sz="4800">
                <a:latin typeface="Times New Roman" charset="0"/>
              </a:rPr>
              <a:t>dipolar</a:t>
            </a:r>
          </a:p>
        </p:txBody>
      </p:sp>
    </p:spTree>
    <p:extLst>
      <p:ext uri="{BB962C8B-B14F-4D97-AF65-F5344CB8AC3E}">
        <p14:creationId xmlns:p14="http://schemas.microsoft.com/office/powerpoint/2010/main" val="30540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moment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If there is just one bond (2 atoms) in the molecule, it is easy.</a:t>
            </a:r>
          </a:p>
          <a:p>
            <a:r>
              <a:rPr lang="en-US" dirty="0"/>
              <a:t>The dipole for the molecule is the same as for the bond.</a:t>
            </a:r>
          </a:p>
          <a:p>
            <a:r>
              <a:rPr lang="en-US" dirty="0">
                <a:latin typeface="Times New Roman" charset="0"/>
              </a:rPr>
              <a:t>H-F</a:t>
            </a:r>
          </a:p>
          <a:p>
            <a:r>
              <a:rPr lang="en-US" dirty="0">
                <a:latin typeface="Times New Roman" charset="0"/>
              </a:rPr>
              <a:t>+--&gt;</a:t>
            </a:r>
          </a:p>
          <a:p>
            <a:r>
              <a:rPr lang="en-US" b="1" dirty="0">
                <a:solidFill>
                  <a:srgbClr val="00B050"/>
                </a:solidFill>
                <a:latin typeface="Times New Roman" charset="0"/>
              </a:rPr>
              <a:t>Any polar bond will show a dipole moment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14996-06C7-452C-934B-342B9EC0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732" y="4593328"/>
            <a:ext cx="25050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67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moments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If there are more than one bonds, you will have to figure out the 3-D structure with VSEPR, add up the dipoles and see the overall dipole direction.</a:t>
            </a:r>
          </a:p>
          <a:p>
            <a:r>
              <a:rPr lang="en-US" dirty="0">
                <a:latin typeface="Times New Roman" charset="0"/>
              </a:rPr>
              <a:t>Draw the dipole for:</a:t>
            </a:r>
          </a:p>
          <a:p>
            <a:r>
              <a:rPr lang="en-US" dirty="0">
                <a:latin typeface="Times New Roman" charset="0"/>
              </a:rPr>
              <a:t>H2O</a:t>
            </a:r>
          </a:p>
          <a:p>
            <a:r>
              <a:rPr lang="en-US" dirty="0">
                <a:latin typeface="Times New Roman" charset="0"/>
              </a:rPr>
              <a:t>NH3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1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08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47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08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70902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478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76400"/>
            <a:ext cx="6326187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Even if all the outer atoms are the same, a molecule with </a:t>
            </a:r>
            <a:r>
              <a:rPr lang="en-US" sz="4400"/>
              <a:t>an asymmetric </a:t>
            </a:r>
            <a:r>
              <a:rPr lang="en-US" sz="4400" dirty="0"/>
              <a:t>shape will be (at least slightly) polar. </a:t>
            </a:r>
          </a:p>
        </p:txBody>
      </p:sp>
    </p:spTree>
    <p:extLst>
      <p:ext uri="{BB962C8B-B14F-4D97-AF65-F5344CB8AC3E}">
        <p14:creationId xmlns:p14="http://schemas.microsoft.com/office/powerpoint/2010/main" val="3537818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latin typeface="Times New Roman" charset="0"/>
              </a:rPr>
              <a:t>Polar bond, but no dipole?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>
                <a:latin typeface="Times New Roman" charset="0"/>
              </a:rPr>
              <a:t>Occurs when individual bond polarities are arranged in a way where they cancel each other out</a:t>
            </a:r>
          </a:p>
        </p:txBody>
      </p:sp>
    </p:spTree>
    <p:extLst>
      <p:ext uri="{BB962C8B-B14F-4D97-AF65-F5344CB8AC3E}">
        <p14:creationId xmlns:p14="http://schemas.microsoft.com/office/powerpoint/2010/main" val="11349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Electronegativity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Electronegativity values are a measure of </a:t>
            </a:r>
            <a:r>
              <a:rPr lang="en-US" dirty="0">
                <a:latin typeface="Corbel" charset="0"/>
              </a:rPr>
              <a:t>the power of an atom in a molecule to attract electrons to itself.</a:t>
            </a:r>
          </a:p>
          <a:p>
            <a:r>
              <a:rPr lang="en-US" dirty="0"/>
              <a:t>Fluorine is the most electronegative at 3.98</a:t>
            </a:r>
          </a:p>
          <a:p>
            <a:r>
              <a:rPr lang="en-US" dirty="0"/>
              <a:t>All other values are relative to that; Francium is the least at 0.7</a:t>
            </a:r>
          </a:p>
          <a:p>
            <a:r>
              <a:rPr lang="en-US" dirty="0"/>
              <a:t>Symbol: </a:t>
            </a:r>
            <a:r>
              <a:rPr lang="el-GR" dirty="0">
                <a:latin typeface="Corbel" charset="0"/>
              </a:rPr>
              <a:t>χ (</a:t>
            </a:r>
            <a:r>
              <a:rPr lang="en-US" dirty="0">
                <a:latin typeface="Corbel" charset="0"/>
              </a:rPr>
              <a:t>chi)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829" y="3801611"/>
            <a:ext cx="3518061" cy="282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64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7-06 at 5.23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02" y="0"/>
            <a:ext cx="917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62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</a:t>
            </a:r>
          </a:p>
        </p:txBody>
      </p:sp>
      <p:pic>
        <p:nvPicPr>
          <p:cNvPr id="4" name="Content Placeholder 3" descr="Screen Shot 2016-07-06 at 5.23.1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" b="-30"/>
          <a:stretch/>
        </p:blipFill>
        <p:spPr>
          <a:xfrm>
            <a:off x="0" y="0"/>
            <a:ext cx="9144000" cy="6881312"/>
          </a:xfrm>
        </p:spPr>
      </p:pic>
    </p:spTree>
    <p:extLst>
      <p:ext uri="{BB962C8B-B14F-4D97-AF65-F5344CB8AC3E}">
        <p14:creationId xmlns:p14="http://schemas.microsoft.com/office/powerpoint/2010/main" val="2549513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7-06 at 5.2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34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08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6106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3642" y="5332839"/>
            <a:ext cx="38145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chemeClr val="accent3"/>
                </a:solidFill>
              </a:rPr>
              <a:t>No overall dipole</a:t>
            </a:r>
          </a:p>
        </p:txBody>
      </p:sp>
    </p:spTree>
    <p:extLst>
      <p:ext uri="{BB962C8B-B14F-4D97-AF65-F5344CB8AC3E}">
        <p14:creationId xmlns:p14="http://schemas.microsoft.com/office/powerpoint/2010/main" val="2662357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When a large molecule, the size of octane or larger, contains only one or two polar bonds, even though the molecule overall is polar, it behaves in many ways like a nonpolar molecule. </a:t>
            </a:r>
          </a:p>
          <a:p>
            <a:r>
              <a:rPr lang="en-US" sz="2500" dirty="0"/>
              <a:t>Such a molecule will generally have a higher boiling and melting point than a molecule of equal size with no polar bonds.</a:t>
            </a:r>
          </a:p>
          <a:p>
            <a:endParaRPr lang="en-US" sz="3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15070" r="12984" b="13594"/>
          <a:stretch/>
        </p:blipFill>
        <p:spPr>
          <a:xfrm>
            <a:off x="2462665" y="4675921"/>
            <a:ext cx="4321281" cy="198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71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41" y="1089776"/>
            <a:ext cx="8129058" cy="516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59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Hands on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326187" cy="4525963"/>
          </a:xfrm>
        </p:spPr>
        <p:txBody>
          <a:bodyPr/>
          <a:lstStyle/>
          <a:p>
            <a:r>
              <a:rPr lang="en-US" dirty="0"/>
              <a:t>Build the molecule.  On a separate paper,  list the polarity of the bonds, draw the Lewis structure and overall state whether the molecule is polar or not.</a:t>
            </a:r>
          </a:p>
          <a:p>
            <a:r>
              <a:rPr lang="en-US" dirty="0"/>
              <a:t>NH3		O3</a:t>
            </a:r>
          </a:p>
          <a:p>
            <a:r>
              <a:rPr lang="en-US" dirty="0"/>
              <a:t>H2O		BH3</a:t>
            </a:r>
          </a:p>
          <a:p>
            <a:r>
              <a:rPr lang="en-US" dirty="0"/>
              <a:t>SO3		PCl3</a:t>
            </a:r>
          </a:p>
          <a:p>
            <a:r>
              <a:rPr lang="en-US" dirty="0"/>
              <a:t>SO2</a:t>
            </a:r>
          </a:p>
          <a:p>
            <a:r>
              <a:rPr lang="en-US" dirty="0"/>
              <a:t>CH3Cl</a:t>
            </a:r>
          </a:p>
          <a:p>
            <a:r>
              <a:rPr lang="en-US" dirty="0"/>
              <a:t>HCN</a:t>
            </a:r>
          </a:p>
          <a:p>
            <a:r>
              <a:rPr lang="en-US" dirty="0"/>
              <a:t>CH2O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62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226425" cy="4525963"/>
          </a:xfrm>
        </p:spPr>
        <p:txBody>
          <a:bodyPr/>
          <a:lstStyle/>
          <a:p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en-US" dirty="0"/>
              <a:t>: nonpolar bonds (or very slightly polar), nonpolar molecule</a:t>
            </a:r>
          </a:p>
          <a:p>
            <a:r>
              <a:rPr lang="en-US" dirty="0"/>
              <a:t>NH</a:t>
            </a:r>
            <a:r>
              <a:rPr lang="en-US" baseline="-25000" dirty="0"/>
              <a:t>3</a:t>
            </a:r>
            <a:r>
              <a:rPr lang="en-US" dirty="0"/>
              <a:t>: polar bonds, polar molecule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O: polar bonds, polar molecule</a:t>
            </a:r>
          </a:p>
          <a:p>
            <a:r>
              <a:rPr lang="en-US" dirty="0"/>
              <a:t>SO</a:t>
            </a:r>
            <a:r>
              <a:rPr lang="en-US" baseline="-25000" dirty="0"/>
              <a:t>3</a:t>
            </a:r>
            <a:r>
              <a:rPr lang="en-US" dirty="0"/>
              <a:t>: polar bonds, nonpolar molecule</a:t>
            </a:r>
          </a:p>
          <a:p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dirty="0"/>
              <a:t>: polar bonds, polar molecule</a:t>
            </a:r>
          </a:p>
          <a:p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Cl: polar bond (C-</a:t>
            </a:r>
            <a:r>
              <a:rPr lang="en-US" dirty="0" err="1"/>
              <a:t>Cl</a:t>
            </a:r>
            <a:r>
              <a:rPr lang="en-US" dirty="0"/>
              <a:t>), polar molecule</a:t>
            </a:r>
          </a:p>
          <a:p>
            <a:r>
              <a:rPr lang="en-US" dirty="0"/>
              <a:t>HCN: polar bond (C-N), polar molecule</a:t>
            </a:r>
          </a:p>
          <a:p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O: polar bond (C-O), polar molecule</a:t>
            </a:r>
          </a:p>
          <a:p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: nonpolar bond, polar molecule (lone pair on the central O)</a:t>
            </a:r>
          </a:p>
          <a:p>
            <a:r>
              <a:rPr lang="en-US" dirty="0"/>
              <a:t>BH</a:t>
            </a:r>
            <a:r>
              <a:rPr lang="en-US" baseline="-25000" dirty="0"/>
              <a:t>3</a:t>
            </a:r>
            <a:r>
              <a:rPr lang="en-US" dirty="0"/>
              <a:t>: polar bonds, nonpolar molecule</a:t>
            </a:r>
          </a:p>
          <a:p>
            <a:r>
              <a:rPr lang="en-US" dirty="0"/>
              <a:t>PCl</a:t>
            </a:r>
            <a:r>
              <a:rPr lang="en-US" baseline="-25000" dirty="0"/>
              <a:t>3</a:t>
            </a:r>
            <a:r>
              <a:rPr lang="en-US" dirty="0"/>
              <a:t>: polar bonds, polar molecule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84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6B727"/>
                </a:solidFill>
              </a:rPr>
              <a:t>What about VERY large molecules?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88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6B727"/>
                </a:solidFill>
              </a:rPr>
              <a:t>Large organic molecules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A6B727"/>
                </a:solidFill>
              </a:rPr>
              <a:t>Large organic molecules, like he one below, can contain many different dipoles that are to complicated to add up.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Original file ‎ (1,143 × 977 pixels, file size: 140 KB, MIME typ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3022156"/>
            <a:ext cx="3521284" cy="3008757"/>
          </a:xfrm>
          <a:prstGeom prst="rect">
            <a:avLst/>
          </a:prstGeom>
        </p:spPr>
      </p:pic>
      <p:pic>
        <p:nvPicPr>
          <p:cNvPr id="5" name="Picture 4" descr="Cr(edta)] - - Chromium ethylenediaminetetraacetate enantiome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280000">
            <a:off x="5039234" y="2734609"/>
            <a:ext cx="3678119" cy="35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5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Electronegativity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Tends to INCREASE left to right across the table</a:t>
            </a:r>
          </a:p>
          <a:p>
            <a:r>
              <a:rPr lang="en-US" dirty="0"/>
              <a:t>Tends to DECREASE going down a column</a:t>
            </a:r>
          </a:p>
          <a:p>
            <a:r>
              <a:rPr lang="en-US" dirty="0"/>
              <a:t>Why?</a:t>
            </a:r>
          </a:p>
          <a:p>
            <a:r>
              <a:rPr lang="en-US" dirty="0"/>
              <a:t>Chart of all electronegativity values:</a:t>
            </a:r>
          </a:p>
        </p:txBody>
      </p:sp>
    </p:spTree>
    <p:extLst>
      <p:ext uri="{BB962C8B-B14F-4D97-AF65-F5344CB8AC3E}">
        <p14:creationId xmlns:p14="http://schemas.microsoft.com/office/powerpoint/2010/main" val="2433393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6B727"/>
                </a:solidFill>
              </a:rPr>
              <a:t>Large organic molecules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A6B727"/>
                </a:solidFill>
              </a:rPr>
              <a:t>Sometimes, a molecule may even have different polarities in different regions.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A6B727"/>
                </a:solidFill>
              </a:rPr>
              <a:t>For example, it may have a few OH groups that make one part of it very polar, while the other side may contain a long carbon chain that is more attracted to nonpolar molecules.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Ibuprofeno: um ácido para aliviar dores | Comentários, Críticas ..."/>
          <p:cNvPicPr>
            <a:picLocks noChangeAspect="1"/>
          </p:cNvPicPr>
          <p:nvPr/>
        </p:nvPicPr>
        <p:blipFill>
          <a:blip r:embed="rId3"/>
          <a:srcRect l="5407" t="-61" r="6944" b="69"/>
          <a:stretch>
            <a:fillRect/>
          </a:stretch>
        </p:blipFill>
        <p:spPr>
          <a:xfrm rot="-5340000">
            <a:off x="3265842" y="3424961"/>
            <a:ext cx="2846814" cy="32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56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6B727"/>
                </a:solidFill>
              </a:rPr>
              <a:t>Oxygen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773470"/>
            <a:ext cx="7404653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A6B727"/>
                </a:solidFill>
              </a:rPr>
              <a:t>Usually, the molecule with a higher density of oxygen atoms will tend to be more polar.  (The same is true to a lesser extent for nitrogen)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A6B727"/>
                </a:solidFill>
              </a:rPr>
              <a:t>You can use this to predict how molecules will behave in lab techniques such as chromatography and dyeing.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File:Limonin molecule ball.png - Wikimedia Comm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09" y="3286125"/>
            <a:ext cx="3557536" cy="3384820"/>
          </a:xfrm>
          <a:prstGeom prst="rect">
            <a:avLst/>
          </a:prstGeom>
        </p:spPr>
      </p:pic>
      <p:pic>
        <p:nvPicPr>
          <p:cNvPr id="5" name="Picture 4" descr="Image result for organic molecu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238" y="4013635"/>
            <a:ext cx="4852867" cy="22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37"/>
          <a:stretch/>
        </p:blipFill>
        <p:spPr>
          <a:xfrm>
            <a:off x="103289" y="600709"/>
            <a:ext cx="9040711" cy="54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1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a covalent bond, the electrons are shared between the atoms.</a:t>
            </a:r>
          </a:p>
          <a:p>
            <a:r>
              <a:rPr lang="en-US" dirty="0"/>
              <a:t>However, the electrons will spend MORE time at the more electronegative atom, creating a partial negative charge.</a:t>
            </a:r>
          </a:p>
          <a:p>
            <a:r>
              <a:rPr lang="en-US" dirty="0"/>
              <a:t>For example, HF molecule</a:t>
            </a:r>
          </a:p>
          <a:p>
            <a:r>
              <a:rPr lang="en-US" dirty="0"/>
              <a:t>Fluorine has </a:t>
            </a:r>
            <a:r>
              <a:rPr lang="el-GR" dirty="0">
                <a:latin typeface="Corbel" charset="0"/>
              </a:rPr>
              <a:t>χ</a:t>
            </a:r>
            <a:r>
              <a:rPr lang="en-US" dirty="0"/>
              <a:t> = 3.98</a:t>
            </a:r>
          </a:p>
          <a:p>
            <a:r>
              <a:rPr lang="en-US" dirty="0"/>
              <a:t>Hydrogen has </a:t>
            </a:r>
            <a:r>
              <a:rPr lang="el-GR" dirty="0">
                <a:latin typeface="Corbel" charset="0"/>
              </a:rPr>
              <a:t>χ</a:t>
            </a:r>
            <a:r>
              <a:rPr lang="en-US" dirty="0"/>
              <a:t> = 2.20</a:t>
            </a:r>
          </a:p>
          <a:p>
            <a:r>
              <a:rPr lang="en-US" dirty="0">
                <a:latin typeface="Corbel" charset="0"/>
              </a:rPr>
              <a:t>Electrons are more attracted to fluorine, giving it a partial negative.</a:t>
            </a:r>
          </a:p>
        </p:txBody>
      </p:sp>
    </p:spTree>
    <p:extLst>
      <p:ext uri="{BB962C8B-B14F-4D97-AF65-F5344CB8AC3E}">
        <p14:creationId xmlns:p14="http://schemas.microsoft.com/office/powerpoint/2010/main" val="149665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charges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Represented with lowercase delta and charge: </a:t>
            </a:r>
            <a:r>
              <a:rPr lang="el-GR" dirty="0"/>
              <a:t>δ</a:t>
            </a:r>
            <a:r>
              <a:rPr lang="en-US" dirty="0"/>
              <a:t>+ or </a:t>
            </a:r>
            <a:r>
              <a:rPr lang="el-GR" dirty="0"/>
              <a:t>δ</a:t>
            </a:r>
            <a:r>
              <a:rPr lang="en-US" dirty="0"/>
              <a:t>-</a:t>
            </a:r>
          </a:p>
          <a:p>
            <a:r>
              <a:rPr lang="en-US" dirty="0"/>
              <a:t>Or with notched arrow from positive to negative: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572" y="3869075"/>
            <a:ext cx="1905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7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there is a charge difference, then the bond is </a:t>
            </a:r>
            <a:r>
              <a:rPr lang="en-US" b="1" dirty="0"/>
              <a:t>polar</a:t>
            </a:r>
            <a:r>
              <a:rPr lang="en-US" dirty="0"/>
              <a:t> </a:t>
            </a:r>
          </a:p>
          <a:p>
            <a:r>
              <a:rPr lang="en-US" dirty="0"/>
              <a:t>A polar molecule is one in which one side, or end, of the molecule has a slight positive charge and the other side, or end, has a slight negative charge.</a:t>
            </a:r>
          </a:p>
          <a:p>
            <a:r>
              <a:rPr lang="en-US" dirty="0"/>
              <a:t>We classify bond types based on the DIFFERENCE in electronegativity between the two atoms.</a:t>
            </a:r>
          </a:p>
          <a:p>
            <a:r>
              <a:rPr lang="en-US" dirty="0">
                <a:solidFill>
                  <a:schemeClr val="accent2"/>
                </a:solidFill>
              </a:rPr>
              <a:t>Subtract the smaller electronegativity value from the larger.</a:t>
            </a:r>
          </a:p>
        </p:txBody>
      </p:sp>
    </p:spTree>
    <p:extLst>
      <p:ext uri="{BB962C8B-B14F-4D97-AF65-F5344CB8AC3E}">
        <p14:creationId xmlns:p14="http://schemas.microsoft.com/office/powerpoint/2010/main" val="283881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88" y="1112537"/>
            <a:ext cx="7443516" cy="3290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4477" y="2231706"/>
            <a:ext cx="5055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1.8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0866" y="3051443"/>
            <a:ext cx="50555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1.8</a:t>
            </a:r>
          </a:p>
        </p:txBody>
      </p:sp>
    </p:spTree>
    <p:extLst>
      <p:ext uri="{BB962C8B-B14F-4D97-AF65-F5344CB8AC3E}">
        <p14:creationId xmlns:p14="http://schemas.microsoft.com/office/powerpoint/2010/main" val="102367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Example:</a:t>
            </a:r>
          </a:p>
          <a:p>
            <a:r>
              <a:rPr lang="en-US" dirty="0"/>
              <a:t>C-S bond</a:t>
            </a:r>
          </a:p>
          <a:p>
            <a:r>
              <a:rPr lang="en-US" dirty="0"/>
              <a:t>C = 2.55</a:t>
            </a:r>
          </a:p>
          <a:p>
            <a:r>
              <a:rPr lang="en-US" dirty="0"/>
              <a:t>S = 2.58</a:t>
            </a:r>
          </a:p>
          <a:p>
            <a:r>
              <a:rPr lang="en-US" dirty="0"/>
              <a:t>2.58 - 2.55 = 0.03</a:t>
            </a:r>
          </a:p>
          <a:p>
            <a:r>
              <a:rPr lang="en-US" dirty="0"/>
              <a:t>Nonpolar covalent bond</a:t>
            </a:r>
          </a:p>
        </p:txBody>
      </p:sp>
    </p:spTree>
    <p:extLst>
      <p:ext uri="{BB962C8B-B14F-4D97-AF65-F5344CB8AC3E}">
        <p14:creationId xmlns:p14="http://schemas.microsoft.com/office/powerpoint/2010/main" val="286617954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57</TotalTime>
  <Words>788</Words>
  <Application>Microsoft Office PowerPoint</Application>
  <PresentationFormat>On-screen Show (4:3)</PresentationFormat>
  <Paragraphs>122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Corbel</vt:lpstr>
      <vt:lpstr>Times New Roman</vt:lpstr>
      <vt:lpstr>Basis</vt:lpstr>
      <vt:lpstr>Electronegativity And polarity</vt:lpstr>
      <vt:lpstr>Electronegativity</vt:lpstr>
      <vt:lpstr>Electronegativity</vt:lpstr>
      <vt:lpstr> </vt:lpstr>
      <vt:lpstr>Bonding</vt:lpstr>
      <vt:lpstr>Partial charges</vt:lpstr>
      <vt:lpstr>Polarity</vt:lpstr>
      <vt:lpstr> </vt:lpstr>
      <vt:lpstr>Polarity</vt:lpstr>
      <vt:lpstr>Simple example of nonpolarity</vt:lpstr>
      <vt:lpstr>Polarity</vt:lpstr>
      <vt:lpstr>Overall polarity for molecules</vt:lpstr>
      <vt:lpstr>Dipole Moment</vt:lpstr>
      <vt:lpstr>Dipole moment</vt:lpstr>
      <vt:lpstr>Dipole moments</vt:lpstr>
      <vt:lpstr>PowerPoint Presentation</vt:lpstr>
      <vt:lpstr>PowerPoint Presentation</vt:lpstr>
      <vt:lpstr> </vt:lpstr>
      <vt:lpstr>Polar bond, but no dipole?</vt:lpstr>
      <vt:lpstr> </vt:lpstr>
      <vt:lpstr>symmetric</vt:lpstr>
      <vt:lpstr>nonpolar</vt:lpstr>
      <vt:lpstr>PowerPoint Presentation</vt:lpstr>
      <vt:lpstr>Large Molecules</vt:lpstr>
      <vt:lpstr> </vt:lpstr>
      <vt:lpstr>Hands on practice</vt:lpstr>
      <vt:lpstr>PowerPoint Presentation</vt:lpstr>
      <vt:lpstr>What about VERY large molecules?</vt:lpstr>
      <vt:lpstr>Large organic molecules</vt:lpstr>
      <vt:lpstr>Large organic molecules</vt:lpstr>
      <vt:lpstr>Oxygen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Electronegativity</dc:title>
  <dc:creator>Jacqueline Oftedahl</dc:creator>
  <cp:lastModifiedBy>Rebecca Feil</cp:lastModifiedBy>
  <cp:revision>33</cp:revision>
  <dcterms:created xsi:type="dcterms:W3CDTF">2016-07-06T20:23:47Z</dcterms:created>
  <dcterms:modified xsi:type="dcterms:W3CDTF">2017-10-25T04:39:51Z</dcterms:modified>
</cp:coreProperties>
</file>