
<file path=[Content_Types].xml><?xml version="1.0" encoding="utf-8"?>
<Types xmlns="http://schemas.openxmlformats.org/package/2006/content-types">
  <Default Extension="png" ContentType="image/png"/>
  <Default Extension="gif&amp;ehk=Zlb" ContentType="image/gif"/>
  <Default Extension="png&amp;ehk=" ContentType="image/png"/>
  <Default Extension="jpg&amp;ehk=U" ContentType="image/jpeg"/>
  <Default Extension="jpg&amp;ehk=pfRVdkJ9Yn9O48CzkqqLiA&amp;r=0&amp;pid=OfficeInsert" ContentType="image/jpeg"/>
  <Default Extension="jpg&amp;ehk=h7VxATGDr160Wa7DGPIJMA&amp;r=0&amp;pid=OfficeInsert" ContentType="image/jpeg"/>
  <Default Extension="jpg&amp;ehk=Mx9XaIUlQmcoQoVTbLjThw&amp;r=0&amp;pid=OfficeInsert" ContentType="image/jpeg"/>
  <Default Extension="jpeg" ContentType="image/jpeg"/>
  <Default Extension="gif&amp;ehk=pWindjyzi0MyMtyqtcl1aw&amp;r=0&amp;pid=OfficeInsert" ContentType="image/gif"/>
  <Default Extension="jpg&amp;ehk=fgGQMBkp9" ContentType="image/jpeg"/>
  <Default Extension="rels" ContentType="application/vnd.openxmlformats-package.relationships+xml"/>
  <Default Extension="xml" ContentType="application/xml"/>
  <Default Extension="jpg&amp;ehk=smCi34Ad" ContentType="image/jpeg"/>
  <Default Extension="jpg&amp;ehk=u5vjZCPteoL4MGBttLFNNQ&amp;r=0&amp;pid=OfficeInsert" ContentType="image/jpeg"/>
  <Default Extension="png&amp;ehk=dHd552bsF2qActkAbkAwew&amp;r=0&amp;pid=OfficeInsert" ContentType="image/png"/>
  <Default Extension="jpg&amp;ehk=oJ" ContentType="image/jpeg"/>
  <Default Extension="jpg&amp;ehk=Fz9PLSPR61BHBTr3Q8SBzA&amp;r=0&amp;pid=OfficeInsert" ContentType="image/jpeg"/>
  <Default Extension="png&amp;ehk=dbqbx" ContentType="image/png"/>
  <Default Extension="jpg&amp;ehk=e2WG5WXmZLSByVWyQZmd0g&amp;r=0&amp;pid=OfficeInsert"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handoutMasterIdLst>
    <p:handoutMasterId r:id="rId16"/>
  </p:handoutMasterIdLst>
  <p:sldIdLst>
    <p:sldId id="256" r:id="rId2"/>
    <p:sldId id="257" r:id="rId3"/>
    <p:sldId id="266" r:id="rId4"/>
    <p:sldId id="268" r:id="rId5"/>
    <p:sldId id="267" r:id="rId6"/>
    <p:sldId id="270" r:id="rId7"/>
    <p:sldId id="273" r:id="rId8"/>
    <p:sldId id="259" r:id="rId9"/>
    <p:sldId id="271" r:id="rId10"/>
    <p:sldId id="260" r:id="rId11"/>
    <p:sldId id="272" r:id="rId12"/>
    <p:sldId id="261" r:id="rId13"/>
    <p:sldId id="262" r:id="rId14"/>
    <p:sldId id="269"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F46448-F79F-4BEA-8318-BD8227FF23B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6DB4473-6730-4799-BBC0-F1B783044DF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5A1EC5B-D1EA-4231-8460-34C3035AB792}" type="datetimeFigureOut">
              <a:rPr lang="en-US" smtClean="0"/>
              <a:t>10/2/2017</a:t>
            </a:fld>
            <a:endParaRPr lang="en-US"/>
          </a:p>
        </p:txBody>
      </p:sp>
      <p:sp>
        <p:nvSpPr>
          <p:cNvPr id="4" name="Footer Placeholder 3">
            <a:extLst>
              <a:ext uri="{FF2B5EF4-FFF2-40B4-BE49-F238E27FC236}">
                <a16:creationId xmlns:a16="http://schemas.microsoft.com/office/drawing/2014/main" id="{B0BB8226-B1ED-410A-B026-7116C0919ED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459336-042D-4DC6-A89B-01A76958811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9C025A0-027C-4CA8-93B3-C75DEFFB1487}" type="slidenum">
              <a:rPr lang="en-US" smtClean="0"/>
              <a:t>‹#›</a:t>
            </a:fld>
            <a:endParaRPr lang="en-US"/>
          </a:p>
        </p:txBody>
      </p:sp>
    </p:spTree>
    <p:extLst>
      <p:ext uri="{BB962C8B-B14F-4D97-AF65-F5344CB8AC3E}">
        <p14:creationId xmlns:p14="http://schemas.microsoft.com/office/powerpoint/2010/main" val="27571934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0393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7633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054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6311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2324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275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922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28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627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463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631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445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017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272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732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481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519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10/1/2017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293619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Afghan_students_study_English_in_a_school_outside_Mazar-e-Sharif_(4401268673).jpg" TargetMode="External"/><Relationship Id="rId2" Type="http://schemas.openxmlformats.org/officeDocument/2006/relationships/image" Target="../media/image19.jpg&amp;ehk=u5vjZCPteoL4MGBttLFNN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haneatkins.co.uk/2013/03/28/how-can-i-build-brand-awareness-through-social-media-today/"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ustainable-nano.com/2015/10/23/mole-day-2015/" TargetMode="External"/><Relationship Id="rId2" Type="http://schemas.openxmlformats.org/officeDocument/2006/relationships/image" Target="../media/image22.jpg&amp;ehk=h7VxATGDr160Wa7DGPIJMA&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geekclubbooks.com/andyz-fans/" TargetMode="External"/><Relationship Id="rId2" Type="http://schemas.openxmlformats.org/officeDocument/2006/relationships/image" Target="../media/image23.png&amp;ehk=dHd552bsF2qActkAbkAwew&amp;r=0&amp;pid=OfficeInsert"/><Relationship Id="rId1" Type="http://schemas.openxmlformats.org/officeDocument/2006/relationships/slideLayout" Target="../slideLayouts/slideLayout2.xml"/><Relationship Id="rId6" Type="http://schemas.openxmlformats.org/officeDocument/2006/relationships/image" Target="../media/image25.jpg&amp;ehk=Fz9PLSPR61BHBTr3Q8SBzA&amp;r=0&amp;pid=OfficeInsert"/><Relationship Id="rId5" Type="http://schemas.openxmlformats.org/officeDocument/2006/relationships/image" Target="../media/image24.jpg&amp;ehk=Mx9XaIUlQmcoQoVTbLjThw&amp;r=0&amp;pid=OfficeInsert"/><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youfoundthecougarpaw.wikispaces.com/" TargetMode="External"/><Relationship Id="rId2" Type="http://schemas.openxmlformats.org/officeDocument/2006/relationships/image" Target="../media/image4.gif&amp;ehk=Zlb"/><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amp;ehk=pWindjyzi0MyMtyqtcl1aw&amp;r=0&amp;pid=OfficeInsert"/><Relationship Id="rId2" Type="http://schemas.openxmlformats.org/officeDocument/2006/relationships/image" Target="../media/image7.png&amp;ehk="/><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team--4.wikispaces.com/Argumen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miriamsideas.blogspot.com.es/2011/03/musical-note.html" TargetMode="External"/><Relationship Id="rId7" Type="http://schemas.openxmlformats.org/officeDocument/2006/relationships/hyperlink" Target="http://ell.stackexchange.com/questions/52935/what-are-the-words-used-with-a-pair-of"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www.colieskitchen.com/2013/02/50-wal-mart-gift-card-giveaway.html" TargetMode="External"/><Relationship Id="rId4" Type="http://schemas.openxmlformats.org/officeDocument/2006/relationships/image" Target="../media/image10.jpg&amp;ehk=pfRVdkJ9Yn9O48CzkqqLiA&amp;r=0&amp;pid=OfficeInsert"/></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Alvarez_College_Union,_Davidson_College,_NC.jpg" TargetMode="External"/><Relationship Id="rId2" Type="http://schemas.openxmlformats.org/officeDocument/2006/relationships/image" Target="../media/image13.jpg&amp;ehk=U"/><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nglish.stackexchange.com/questions/79739/stack-vs-pile-vs-heap-of-paper" TargetMode="External"/><Relationship Id="rId2" Type="http://schemas.openxmlformats.org/officeDocument/2006/relationships/image" Target="../media/image14.jpg&amp;ehk=smCi34Ad"/><Relationship Id="rId1" Type="http://schemas.openxmlformats.org/officeDocument/2006/relationships/slideLayout" Target="../slideLayouts/slideLayout2.xml"/><Relationship Id="rId6" Type="http://schemas.openxmlformats.org/officeDocument/2006/relationships/hyperlink" Target="http://en.wikipedia.org/wiki/file:emblem-question-red.svg" TargetMode="External"/><Relationship Id="rId5" Type="http://schemas.openxmlformats.org/officeDocument/2006/relationships/image" Target="../media/image15.png&amp;ehk=dbqbx"/><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axwellsenglish3ap.wikispaces.com/madisson+t-maxpspace+page" TargetMode="External"/><Relationship Id="rId2" Type="http://schemas.openxmlformats.org/officeDocument/2006/relationships/image" Target="../media/image16.jpg&amp;ehk=oJ"/><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amp;ehk=e2WG5WXmZLSByVWyQZmd0g&amp;r=0&amp;pid=OfficeInsert"/><Relationship Id="rId2" Type="http://schemas.openxmlformats.org/officeDocument/2006/relationships/hyperlink" Target="mailto:tutoring@questforeducationandarts.com" TargetMode="Externa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themindfulword.org/2010/teaching-mindfully-present-presenc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motheringtimes.blogspot.com/2012/12/the-best-corporate-christmas-gift.html" TargetMode="External"/><Relationship Id="rId2" Type="http://schemas.openxmlformats.org/officeDocument/2006/relationships/image" Target="../media/image18.jpg&amp;ehk=fgGQMBkp9"/><Relationship Id="rId1" Type="http://schemas.openxmlformats.org/officeDocument/2006/relationships/slideLayout" Target="../slideLayouts/slideLayout2.xml"/><Relationship Id="rId4" Type="http://schemas.openxmlformats.org/officeDocument/2006/relationships/hyperlink" Target="https://creativecommons.org/licenses/by-nc-sa/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57BF-319D-4E2D-87DE-BC295E649CF5}"/>
              </a:ext>
            </a:extLst>
          </p:cNvPr>
          <p:cNvSpPr>
            <a:spLocks noGrp="1"/>
          </p:cNvSpPr>
          <p:nvPr>
            <p:ph type="ctrTitle"/>
          </p:nvPr>
        </p:nvSpPr>
        <p:spPr/>
        <p:txBody>
          <a:bodyPr/>
          <a:lstStyle/>
          <a:p>
            <a:r>
              <a:rPr lang="en-US" dirty="0"/>
              <a:t>Announcements</a:t>
            </a:r>
          </a:p>
        </p:txBody>
      </p:sp>
      <p:sp>
        <p:nvSpPr>
          <p:cNvPr id="3" name="Subtitle 2">
            <a:extLst>
              <a:ext uri="{FF2B5EF4-FFF2-40B4-BE49-F238E27FC236}">
                <a16:creationId xmlns:a16="http://schemas.microsoft.com/office/drawing/2014/main" id="{00B5F6EE-8EA8-4272-B43C-104A5F30BFF5}"/>
              </a:ext>
            </a:extLst>
          </p:cNvPr>
          <p:cNvSpPr>
            <a:spLocks noGrp="1"/>
          </p:cNvSpPr>
          <p:nvPr>
            <p:ph type="subTitle" idx="1"/>
          </p:nvPr>
        </p:nvSpPr>
        <p:spPr/>
        <p:txBody>
          <a:bodyPr/>
          <a:lstStyle/>
          <a:p>
            <a:r>
              <a:rPr lang="en-US" dirty="0"/>
              <a:t>October 2 - 4</a:t>
            </a:r>
          </a:p>
        </p:txBody>
      </p:sp>
    </p:spTree>
    <p:extLst>
      <p:ext uri="{BB962C8B-B14F-4D97-AF65-F5344CB8AC3E}">
        <p14:creationId xmlns:p14="http://schemas.microsoft.com/office/powerpoint/2010/main" val="309003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7166-215E-4B88-B816-26E2FF810FE8}"/>
              </a:ext>
            </a:extLst>
          </p:cNvPr>
          <p:cNvSpPr>
            <a:spLocks noGrp="1"/>
          </p:cNvSpPr>
          <p:nvPr>
            <p:ph type="title"/>
          </p:nvPr>
        </p:nvSpPr>
        <p:spPr/>
        <p:txBody>
          <a:bodyPr/>
          <a:lstStyle/>
          <a:p>
            <a:r>
              <a:rPr lang="en-US" dirty="0"/>
              <a:t>Study hall</a:t>
            </a:r>
          </a:p>
        </p:txBody>
      </p:sp>
      <p:sp>
        <p:nvSpPr>
          <p:cNvPr id="3" name="Content Placeholder 2">
            <a:extLst>
              <a:ext uri="{FF2B5EF4-FFF2-40B4-BE49-F238E27FC236}">
                <a16:creationId xmlns:a16="http://schemas.microsoft.com/office/drawing/2014/main" id="{C14F61F8-1F4B-418B-96E8-A2D224F985F4}"/>
              </a:ext>
            </a:extLst>
          </p:cNvPr>
          <p:cNvSpPr>
            <a:spLocks noGrp="1"/>
          </p:cNvSpPr>
          <p:nvPr>
            <p:ph idx="1"/>
          </p:nvPr>
        </p:nvSpPr>
        <p:spPr>
          <a:xfrm>
            <a:off x="685801" y="2142067"/>
            <a:ext cx="5333999" cy="3649133"/>
          </a:xfrm>
        </p:spPr>
        <p:txBody>
          <a:bodyPr>
            <a:normAutofit/>
          </a:bodyPr>
          <a:lstStyle/>
          <a:p>
            <a:r>
              <a:rPr lang="en-US" sz="3200" dirty="0"/>
              <a:t>Dr. Yarborough is available for homework help</a:t>
            </a:r>
          </a:p>
          <a:p>
            <a:r>
              <a:rPr lang="en-US" sz="3200" dirty="0"/>
              <a:t>He monitors Study Hall and would love you help you out!</a:t>
            </a:r>
          </a:p>
          <a:p>
            <a:r>
              <a:rPr lang="en-US" sz="3200" dirty="0"/>
              <a:t>Look for him in study hall each day.</a:t>
            </a:r>
          </a:p>
        </p:txBody>
      </p:sp>
      <p:pic>
        <p:nvPicPr>
          <p:cNvPr id="5" name="Picture 4">
            <a:extLst>
              <a:ext uri="{FF2B5EF4-FFF2-40B4-BE49-F238E27FC236}">
                <a16:creationId xmlns:a16="http://schemas.microsoft.com/office/drawing/2014/main" id="{D194F8D9-1071-4CC0-991B-0A6BB42632F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67450" y="1743003"/>
            <a:ext cx="5096036" cy="3390971"/>
          </a:xfrm>
          <a:prstGeom prst="rect">
            <a:avLst/>
          </a:prstGeom>
        </p:spPr>
      </p:pic>
      <p:sp>
        <p:nvSpPr>
          <p:cNvPr id="6" name="TextBox 5">
            <a:extLst>
              <a:ext uri="{FF2B5EF4-FFF2-40B4-BE49-F238E27FC236}">
                <a16:creationId xmlns:a16="http://schemas.microsoft.com/office/drawing/2014/main" id="{08A49B4D-160E-4539-A2F7-BCC41F14FB1D}"/>
              </a:ext>
            </a:extLst>
          </p:cNvPr>
          <p:cNvSpPr txBox="1"/>
          <p:nvPr/>
        </p:nvSpPr>
        <p:spPr>
          <a:xfrm>
            <a:off x="95250" y="6550881"/>
            <a:ext cx="5096036" cy="230832"/>
          </a:xfrm>
          <a:prstGeom prst="rect">
            <a:avLst/>
          </a:prstGeom>
          <a:noFill/>
        </p:spPr>
        <p:txBody>
          <a:bodyPr wrap="square" rtlCol="0">
            <a:spAutoFit/>
          </a:bodyPr>
          <a:lstStyle/>
          <a:p>
            <a:r>
              <a:rPr lang="en-US" sz="900">
                <a:hlinkClick r:id="rId3" tooltip="http://commons.wikimedia.org/wiki/File:Afghan_students_study_English_in_a_school_outside_Mazar-e-Sharif_(4401268673).jp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130560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C8FF-86E1-4CDA-958E-82957D800870}"/>
              </a:ext>
            </a:extLst>
          </p:cNvPr>
          <p:cNvSpPr txBox="1">
            <a:spLocks/>
          </p:cNvSpPr>
          <p:nvPr/>
        </p:nvSpPr>
        <p:spPr>
          <a:xfrm>
            <a:off x="1364697" y="540152"/>
            <a:ext cx="9601200" cy="1143000"/>
          </a:xfrm>
          <a:prstGeom prst="rect">
            <a:avLst/>
          </a:prstGeom>
        </p:spPr>
        <p:txBody>
          <a:bodyPr>
            <a:norm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t>3</a:t>
            </a:r>
            <a:r>
              <a:rPr lang="en-US" sz="3600" b="1" baseline="30000" dirty="0"/>
              <a:t>rd</a:t>
            </a:r>
            <a:r>
              <a:rPr lang="en-US" sz="3600" b="1" dirty="0"/>
              <a:t> Annual Lego Night Competition</a:t>
            </a:r>
          </a:p>
        </p:txBody>
      </p:sp>
      <p:sp>
        <p:nvSpPr>
          <p:cNvPr id="3" name="Content Placeholder 2">
            <a:extLst>
              <a:ext uri="{FF2B5EF4-FFF2-40B4-BE49-F238E27FC236}">
                <a16:creationId xmlns:a16="http://schemas.microsoft.com/office/drawing/2014/main" id="{1FC81C6B-E849-46E8-BBB6-E49E0BE195D1}"/>
              </a:ext>
            </a:extLst>
          </p:cNvPr>
          <p:cNvSpPr txBox="1">
            <a:spLocks/>
          </p:cNvSpPr>
          <p:nvPr/>
        </p:nvSpPr>
        <p:spPr>
          <a:xfrm>
            <a:off x="1364697" y="1850985"/>
            <a:ext cx="3962398" cy="4191000"/>
          </a:xfrm>
          <a:prstGeom prst="rect">
            <a:avLst/>
          </a:prstGeom>
        </p:spPr>
        <p:txBody>
          <a:bodyPr>
            <a:normAutofit fontScale="92500" lnSpcReduction="10000"/>
          </a:bodyPr>
          <a:lst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a:lstStyle>
          <a:p>
            <a:r>
              <a:rPr lang="en-US" sz="2800" dirty="0"/>
              <a:t>Friday, October 6</a:t>
            </a:r>
            <a:r>
              <a:rPr lang="en-US" sz="2800" baseline="30000" dirty="0"/>
              <a:t>th</a:t>
            </a:r>
            <a:r>
              <a:rPr lang="en-US" sz="2800" dirty="0"/>
              <a:t> @ Oro Valley Church of the Nazarene</a:t>
            </a:r>
          </a:p>
          <a:p>
            <a:r>
              <a:rPr lang="en-US" sz="2800" dirty="0"/>
              <a:t>6pm – 8:30pm</a:t>
            </a:r>
          </a:p>
          <a:p>
            <a:r>
              <a:rPr lang="en-US" sz="2800" dirty="0"/>
              <a:t>Prizes for the best in each category!</a:t>
            </a:r>
          </a:p>
          <a:p>
            <a:r>
              <a:rPr lang="en-US" sz="2800" dirty="0"/>
              <a:t>An awesome night of family fun!</a:t>
            </a:r>
          </a:p>
          <a:p>
            <a:r>
              <a:rPr lang="en-US" sz="2800" dirty="0"/>
              <a:t>Spaghetti dinner - $3 donation</a:t>
            </a:r>
          </a:p>
        </p:txBody>
      </p:sp>
      <p:pic>
        <p:nvPicPr>
          <p:cNvPr id="4" name="Picture 3">
            <a:extLst>
              <a:ext uri="{FF2B5EF4-FFF2-40B4-BE49-F238E27FC236}">
                <a16:creationId xmlns:a16="http://schemas.microsoft.com/office/drawing/2014/main" id="{0A20AE5F-5118-4DAF-BBDC-6CE816B78FC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84295" y="2167725"/>
            <a:ext cx="3200400" cy="4268705"/>
          </a:xfrm>
          <a:prstGeom prst="rect">
            <a:avLst/>
          </a:prstGeom>
        </p:spPr>
      </p:pic>
      <p:pic>
        <p:nvPicPr>
          <p:cNvPr id="5" name="Picture 4">
            <a:extLst>
              <a:ext uri="{FF2B5EF4-FFF2-40B4-BE49-F238E27FC236}">
                <a16:creationId xmlns:a16="http://schemas.microsoft.com/office/drawing/2014/main" id="{AC4186B1-C77F-4D4F-9AC4-D8EF587C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26375">
            <a:off x="8190904" y="925760"/>
            <a:ext cx="3048000" cy="4571999"/>
          </a:xfrm>
          <a:prstGeom prst="rect">
            <a:avLst/>
          </a:prstGeom>
        </p:spPr>
      </p:pic>
    </p:spTree>
    <p:extLst>
      <p:ext uri="{BB962C8B-B14F-4D97-AF65-F5344CB8AC3E}">
        <p14:creationId xmlns:p14="http://schemas.microsoft.com/office/powerpoint/2010/main" val="4186488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A518-060B-44CD-9728-6C9A3F642297}"/>
              </a:ext>
            </a:extLst>
          </p:cNvPr>
          <p:cNvSpPr>
            <a:spLocks noGrp="1"/>
          </p:cNvSpPr>
          <p:nvPr>
            <p:ph type="title"/>
          </p:nvPr>
        </p:nvSpPr>
        <p:spPr/>
        <p:txBody>
          <a:bodyPr/>
          <a:lstStyle/>
          <a:p>
            <a:r>
              <a:rPr lang="en-US" dirty="0"/>
              <a:t>Mole day</a:t>
            </a:r>
          </a:p>
        </p:txBody>
      </p:sp>
      <p:sp>
        <p:nvSpPr>
          <p:cNvPr id="3" name="Content Placeholder 2">
            <a:extLst>
              <a:ext uri="{FF2B5EF4-FFF2-40B4-BE49-F238E27FC236}">
                <a16:creationId xmlns:a16="http://schemas.microsoft.com/office/drawing/2014/main" id="{F02027B1-1753-45A6-BB8A-AB66AD6FB79E}"/>
              </a:ext>
            </a:extLst>
          </p:cNvPr>
          <p:cNvSpPr>
            <a:spLocks noGrp="1"/>
          </p:cNvSpPr>
          <p:nvPr>
            <p:ph idx="1"/>
          </p:nvPr>
        </p:nvSpPr>
        <p:spPr>
          <a:xfrm>
            <a:off x="685802" y="2142067"/>
            <a:ext cx="5610224" cy="3649133"/>
          </a:xfrm>
        </p:spPr>
        <p:txBody>
          <a:bodyPr/>
          <a:lstStyle/>
          <a:p>
            <a:r>
              <a:rPr lang="en-US" sz="2400" dirty="0"/>
              <a:t>Eta Sigma Alpha Honor Society is hosting Mole Day!</a:t>
            </a:r>
          </a:p>
          <a:p>
            <a:r>
              <a:rPr lang="en-US" sz="2400" dirty="0"/>
              <a:t>October 23, 24, 25</a:t>
            </a:r>
          </a:p>
          <a:p>
            <a:r>
              <a:rPr lang="en-US" sz="2400" dirty="0"/>
              <a:t>Come buy a piece of cake and celebrate the mole!</a:t>
            </a:r>
          </a:p>
          <a:p>
            <a:r>
              <a:rPr lang="en-US" sz="2400" dirty="0"/>
              <a:t>Make a Mole for a chance to win a prize in the mole making competition!</a:t>
            </a:r>
          </a:p>
          <a:p>
            <a:endParaRPr lang="en-US" dirty="0"/>
          </a:p>
        </p:txBody>
      </p:sp>
      <p:pic>
        <p:nvPicPr>
          <p:cNvPr id="5" name="Picture 4">
            <a:extLst>
              <a:ext uri="{FF2B5EF4-FFF2-40B4-BE49-F238E27FC236}">
                <a16:creationId xmlns:a16="http://schemas.microsoft.com/office/drawing/2014/main" id="{68AB3F97-9B31-4471-91F2-09FA8E909D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99773" y="1835793"/>
            <a:ext cx="4445000" cy="3810000"/>
          </a:xfrm>
          <a:prstGeom prst="rect">
            <a:avLst/>
          </a:prstGeom>
        </p:spPr>
      </p:pic>
      <p:sp>
        <p:nvSpPr>
          <p:cNvPr id="6" name="TextBox 5">
            <a:extLst>
              <a:ext uri="{FF2B5EF4-FFF2-40B4-BE49-F238E27FC236}">
                <a16:creationId xmlns:a16="http://schemas.microsoft.com/office/drawing/2014/main" id="{99A574C2-D19F-4C3F-8571-4B67DFE88010}"/>
              </a:ext>
            </a:extLst>
          </p:cNvPr>
          <p:cNvSpPr txBox="1"/>
          <p:nvPr/>
        </p:nvSpPr>
        <p:spPr>
          <a:xfrm>
            <a:off x="0" y="6553200"/>
            <a:ext cx="4445000" cy="230832"/>
          </a:xfrm>
          <a:prstGeom prst="rect">
            <a:avLst/>
          </a:prstGeom>
          <a:noFill/>
        </p:spPr>
        <p:txBody>
          <a:bodyPr wrap="square" rtlCol="0">
            <a:spAutoFit/>
          </a:bodyPr>
          <a:lstStyle/>
          <a:p>
            <a:r>
              <a:rPr lang="en-US" sz="900">
                <a:hlinkClick r:id="rId3" tooltip="http://sustainable-nano.com/2015/10/23/mole-day-2015/"/>
              </a:rPr>
              <a:t>This Photo</a:t>
            </a:r>
            <a:r>
              <a:rPr lang="en-US" sz="900"/>
              <a:t> by Unknown Author is licensed under </a:t>
            </a:r>
            <a:r>
              <a:rPr lang="en-US" sz="900">
                <a:hlinkClick r:id="rId4" tooltip="https://creativecommons.org/licenses/by-nc-sa/3.0/"/>
              </a:rPr>
              <a:t>CC BY-NC-SA</a:t>
            </a:r>
            <a:endParaRPr lang="en-US" sz="900"/>
          </a:p>
        </p:txBody>
      </p:sp>
    </p:spTree>
    <p:extLst>
      <p:ext uri="{BB962C8B-B14F-4D97-AF65-F5344CB8AC3E}">
        <p14:creationId xmlns:p14="http://schemas.microsoft.com/office/powerpoint/2010/main" val="266459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D98A-3D71-445B-B382-3E11B5914580}"/>
              </a:ext>
            </a:extLst>
          </p:cNvPr>
          <p:cNvSpPr>
            <a:spLocks noGrp="1"/>
          </p:cNvSpPr>
          <p:nvPr>
            <p:ph type="title"/>
          </p:nvPr>
        </p:nvSpPr>
        <p:spPr/>
        <p:txBody>
          <a:bodyPr/>
          <a:lstStyle/>
          <a:p>
            <a:r>
              <a:rPr lang="en-US" dirty="0"/>
              <a:t>Comic-con art project</a:t>
            </a:r>
          </a:p>
        </p:txBody>
      </p:sp>
      <p:sp>
        <p:nvSpPr>
          <p:cNvPr id="3" name="Content Placeholder 2">
            <a:extLst>
              <a:ext uri="{FF2B5EF4-FFF2-40B4-BE49-F238E27FC236}">
                <a16:creationId xmlns:a16="http://schemas.microsoft.com/office/drawing/2014/main" id="{89392E7D-F3E6-4F51-A7C0-2956462C30BF}"/>
              </a:ext>
            </a:extLst>
          </p:cNvPr>
          <p:cNvSpPr>
            <a:spLocks noGrp="1"/>
          </p:cNvSpPr>
          <p:nvPr>
            <p:ph idx="1"/>
          </p:nvPr>
        </p:nvSpPr>
        <p:spPr>
          <a:xfrm>
            <a:off x="685801" y="1775312"/>
            <a:ext cx="4714874" cy="3649133"/>
          </a:xfrm>
        </p:spPr>
        <p:txBody>
          <a:bodyPr>
            <a:normAutofit/>
          </a:bodyPr>
          <a:lstStyle/>
          <a:p>
            <a:r>
              <a:rPr lang="en-US" sz="2000" dirty="0"/>
              <a:t>Come help us make dragon eye magnets for our booth at Tucson Comic-Con! </a:t>
            </a:r>
          </a:p>
          <a:p>
            <a:r>
              <a:rPr lang="en-US" sz="2000" dirty="0"/>
              <a:t>Help raise money for Quest!</a:t>
            </a:r>
          </a:p>
          <a:p>
            <a:r>
              <a:rPr lang="en-US" sz="2000" dirty="0"/>
              <a:t>Mrs. Boone will be in Room #1 on Oct 2</a:t>
            </a:r>
            <a:r>
              <a:rPr lang="en-US" sz="2000" baseline="30000" dirty="0"/>
              <a:t>nd</a:t>
            </a:r>
            <a:r>
              <a:rPr lang="en-US" sz="2000" dirty="0"/>
              <a:t> 12:30-1:30 with supplies and instructions</a:t>
            </a:r>
          </a:p>
          <a:p>
            <a:r>
              <a:rPr lang="en-US" sz="2000" dirty="0"/>
              <a:t>Come have some fun and help Quest!</a:t>
            </a:r>
          </a:p>
        </p:txBody>
      </p:sp>
      <p:pic>
        <p:nvPicPr>
          <p:cNvPr id="5" name="Picture 4">
            <a:extLst>
              <a:ext uri="{FF2B5EF4-FFF2-40B4-BE49-F238E27FC236}">
                <a16:creationId xmlns:a16="http://schemas.microsoft.com/office/drawing/2014/main" id="{0693E508-4BF3-4A08-87CB-8FE4F846A9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316444">
            <a:off x="6599368" y="35480"/>
            <a:ext cx="5619750" cy="3867150"/>
          </a:xfrm>
          <a:prstGeom prst="rect">
            <a:avLst/>
          </a:prstGeom>
        </p:spPr>
      </p:pic>
      <p:sp>
        <p:nvSpPr>
          <p:cNvPr id="6" name="TextBox 5">
            <a:extLst>
              <a:ext uri="{FF2B5EF4-FFF2-40B4-BE49-F238E27FC236}">
                <a16:creationId xmlns:a16="http://schemas.microsoft.com/office/drawing/2014/main" id="{1EC0C909-F4A9-44B4-AEFD-2D2EBD948DCF}"/>
              </a:ext>
            </a:extLst>
          </p:cNvPr>
          <p:cNvSpPr txBox="1"/>
          <p:nvPr/>
        </p:nvSpPr>
        <p:spPr>
          <a:xfrm>
            <a:off x="0" y="6534150"/>
            <a:ext cx="5619750" cy="230832"/>
          </a:xfrm>
          <a:prstGeom prst="rect">
            <a:avLst/>
          </a:prstGeom>
          <a:noFill/>
        </p:spPr>
        <p:txBody>
          <a:bodyPr wrap="square" rtlCol="0">
            <a:spAutoFit/>
          </a:bodyPr>
          <a:lstStyle/>
          <a:p>
            <a:r>
              <a:rPr lang="en-US" sz="900">
                <a:hlinkClick r:id="rId3" tooltip="http://geekclubbooks.com/andyz-fans/"/>
              </a:rPr>
              <a:t>This Photo</a:t>
            </a:r>
            <a:r>
              <a:rPr lang="en-US" sz="900"/>
              <a:t> by Unknown Author is licensed under </a:t>
            </a:r>
            <a:r>
              <a:rPr lang="en-US" sz="900">
                <a:hlinkClick r:id="rId4" tooltip="https://creativecommons.org/licenses/by/4.0/"/>
              </a:rPr>
              <a:t>CC BY</a:t>
            </a:r>
            <a:endParaRPr lang="en-US" sz="900"/>
          </a:p>
        </p:txBody>
      </p:sp>
      <p:pic>
        <p:nvPicPr>
          <p:cNvPr id="8" name="Picture 7">
            <a:extLst>
              <a:ext uri="{FF2B5EF4-FFF2-40B4-BE49-F238E27FC236}">
                <a16:creationId xmlns:a16="http://schemas.microsoft.com/office/drawing/2014/main" id="{1B65A48F-74DE-4FDF-9F91-D162477656EE}"/>
              </a:ext>
            </a:extLst>
          </p:cNvPr>
          <p:cNvPicPr>
            <a:picLocks noChangeAspect="1"/>
          </p:cNvPicPr>
          <p:nvPr/>
        </p:nvPicPr>
        <p:blipFill>
          <a:blip r:embed="rId5"/>
          <a:stretch>
            <a:fillRect/>
          </a:stretch>
        </p:blipFill>
        <p:spPr>
          <a:xfrm>
            <a:off x="6080410" y="3523488"/>
            <a:ext cx="2267712" cy="2267712"/>
          </a:xfrm>
          <a:prstGeom prst="rect">
            <a:avLst/>
          </a:prstGeom>
        </p:spPr>
      </p:pic>
      <p:pic>
        <p:nvPicPr>
          <p:cNvPr id="10" name="Picture 9">
            <a:extLst>
              <a:ext uri="{FF2B5EF4-FFF2-40B4-BE49-F238E27FC236}">
                <a16:creationId xmlns:a16="http://schemas.microsoft.com/office/drawing/2014/main" id="{294A3B63-D864-44F8-A4E0-7539DA93F88A}"/>
              </a:ext>
            </a:extLst>
          </p:cNvPr>
          <p:cNvPicPr>
            <a:picLocks noChangeAspect="1"/>
          </p:cNvPicPr>
          <p:nvPr/>
        </p:nvPicPr>
        <p:blipFill>
          <a:blip r:embed="rId6"/>
          <a:stretch>
            <a:fillRect/>
          </a:stretch>
        </p:blipFill>
        <p:spPr>
          <a:xfrm>
            <a:off x="8881376" y="4409017"/>
            <a:ext cx="2669765" cy="2125133"/>
          </a:xfrm>
          <a:prstGeom prst="rect">
            <a:avLst/>
          </a:prstGeom>
        </p:spPr>
      </p:pic>
    </p:spTree>
    <p:extLst>
      <p:ext uri="{BB962C8B-B14F-4D97-AF65-F5344CB8AC3E}">
        <p14:creationId xmlns:p14="http://schemas.microsoft.com/office/powerpoint/2010/main" val="1658503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875EB-BE15-4719-8C6C-E9B4E78AF678}"/>
              </a:ext>
            </a:extLst>
          </p:cNvPr>
          <p:cNvPicPr>
            <a:picLocks noChangeAspect="1"/>
          </p:cNvPicPr>
          <p:nvPr/>
        </p:nvPicPr>
        <p:blipFill>
          <a:blip r:embed="rId2"/>
          <a:stretch>
            <a:fillRect/>
          </a:stretch>
        </p:blipFill>
        <p:spPr>
          <a:xfrm>
            <a:off x="1562582" y="955345"/>
            <a:ext cx="8985813" cy="5223004"/>
          </a:xfrm>
          <a:prstGeom prst="rect">
            <a:avLst/>
          </a:prstGeom>
        </p:spPr>
      </p:pic>
    </p:spTree>
    <p:extLst>
      <p:ext uri="{BB962C8B-B14F-4D97-AF65-F5344CB8AC3E}">
        <p14:creationId xmlns:p14="http://schemas.microsoft.com/office/powerpoint/2010/main" val="388700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2E0C-9525-4621-8698-D349A7879003}"/>
              </a:ext>
            </a:extLst>
          </p:cNvPr>
          <p:cNvSpPr>
            <a:spLocks noGrp="1"/>
          </p:cNvSpPr>
          <p:nvPr>
            <p:ph type="title"/>
          </p:nvPr>
        </p:nvSpPr>
        <p:spPr/>
        <p:txBody>
          <a:bodyPr/>
          <a:lstStyle/>
          <a:p>
            <a:r>
              <a:rPr lang="en-US" dirty="0"/>
              <a:t>September Students of the month</a:t>
            </a:r>
          </a:p>
        </p:txBody>
      </p:sp>
      <p:sp>
        <p:nvSpPr>
          <p:cNvPr id="10" name="Content Placeholder 9">
            <a:extLst>
              <a:ext uri="{FF2B5EF4-FFF2-40B4-BE49-F238E27FC236}">
                <a16:creationId xmlns:a16="http://schemas.microsoft.com/office/drawing/2014/main" id="{2AD60723-C493-41E4-B919-95267AE0C120}"/>
              </a:ext>
            </a:extLst>
          </p:cNvPr>
          <p:cNvSpPr>
            <a:spLocks noGrp="1"/>
          </p:cNvSpPr>
          <p:nvPr>
            <p:ph idx="1"/>
          </p:nvPr>
        </p:nvSpPr>
        <p:spPr>
          <a:xfrm flipV="1">
            <a:off x="742501" y="5007614"/>
            <a:ext cx="9903664" cy="1371061"/>
          </a:xfrm>
          <a:prstGeom prst="round1Rect">
            <a:avLst/>
          </a:prstGeom>
        </p:spPr>
        <p:txBody>
          <a:bodyPr/>
          <a:lstStyle/>
          <a:p>
            <a:pPr marL="0" indent="0">
              <a:buNone/>
            </a:pPr>
            <a:r>
              <a:rPr lang="en-US" dirty="0"/>
              <a:t> </a:t>
            </a:r>
          </a:p>
        </p:txBody>
      </p:sp>
      <p:sp>
        <p:nvSpPr>
          <p:cNvPr id="11" name="TextBox 10">
            <a:extLst>
              <a:ext uri="{FF2B5EF4-FFF2-40B4-BE49-F238E27FC236}">
                <a16:creationId xmlns:a16="http://schemas.microsoft.com/office/drawing/2014/main" id="{0C91EDEE-D191-41D6-B412-3C8F02864B13}"/>
              </a:ext>
            </a:extLst>
          </p:cNvPr>
          <p:cNvSpPr txBox="1"/>
          <p:nvPr/>
        </p:nvSpPr>
        <p:spPr>
          <a:xfrm>
            <a:off x="962535" y="2593023"/>
            <a:ext cx="4731798" cy="3785652"/>
          </a:xfrm>
          <a:prstGeom prst="rect">
            <a:avLst/>
          </a:prstGeom>
          <a:noFill/>
        </p:spPr>
        <p:txBody>
          <a:bodyPr wrap="square" rtlCol="0">
            <a:spAutoFit/>
          </a:bodyPr>
          <a:lstStyle/>
          <a:p>
            <a:pPr algn="ctr"/>
            <a:r>
              <a:rPr lang="en-US" sz="2400" b="1" i="1" dirty="0"/>
              <a:t>Savannah Baird</a:t>
            </a:r>
          </a:p>
          <a:p>
            <a:pPr algn="ctr"/>
            <a:endParaRPr lang="en-US" sz="2400" b="1" i="1" dirty="0"/>
          </a:p>
          <a:p>
            <a:pPr algn="just"/>
            <a:r>
              <a:rPr lang="en-US" sz="2400" dirty="0"/>
              <a:t>Savannah Baird was selected as girl of the month.   She has been wonderful in bringing in new kids and including them.   She has really helped them make friends.  She has persevered through her academics and is doing really well.   She is a great example of good citizenship</a:t>
            </a:r>
          </a:p>
        </p:txBody>
      </p:sp>
      <p:sp>
        <p:nvSpPr>
          <p:cNvPr id="17" name="TextBox 16">
            <a:extLst>
              <a:ext uri="{FF2B5EF4-FFF2-40B4-BE49-F238E27FC236}">
                <a16:creationId xmlns:a16="http://schemas.microsoft.com/office/drawing/2014/main" id="{87B2DA2B-471F-4B61-BF62-D03F7AE604FE}"/>
              </a:ext>
            </a:extLst>
          </p:cNvPr>
          <p:cNvSpPr txBox="1"/>
          <p:nvPr/>
        </p:nvSpPr>
        <p:spPr>
          <a:xfrm>
            <a:off x="6011199" y="3164719"/>
            <a:ext cx="4989250" cy="3416320"/>
          </a:xfrm>
          <a:prstGeom prst="rect">
            <a:avLst/>
          </a:prstGeom>
          <a:noFill/>
        </p:spPr>
        <p:txBody>
          <a:bodyPr wrap="square" rtlCol="0">
            <a:spAutoFit/>
          </a:bodyPr>
          <a:lstStyle/>
          <a:p>
            <a:pPr algn="ctr"/>
            <a:r>
              <a:rPr lang="en-US" sz="2400" b="1" dirty="0"/>
              <a:t>Sam Miller</a:t>
            </a:r>
          </a:p>
          <a:p>
            <a:pPr algn="ctr"/>
            <a:endParaRPr lang="en-US" sz="2400" b="1" dirty="0"/>
          </a:p>
          <a:p>
            <a:pPr algn="just"/>
            <a:r>
              <a:rPr lang="en-US" sz="2400" dirty="0"/>
              <a:t>Sam Miller is boy of the month.   He has been super helpful in getting Mrs. Taylor’s engineering class off to a great start.  He is friendly and always willing to work.   He comes up with great new ideas and is always willing to speak up and include others. </a:t>
            </a:r>
            <a:endParaRPr lang="en-US" sz="2400" b="1" dirty="0"/>
          </a:p>
        </p:txBody>
      </p:sp>
      <p:pic>
        <p:nvPicPr>
          <p:cNvPr id="19" name="Picture 18">
            <a:extLst>
              <a:ext uri="{FF2B5EF4-FFF2-40B4-BE49-F238E27FC236}">
                <a16:creationId xmlns:a16="http://schemas.microsoft.com/office/drawing/2014/main" id="{29291683-D094-4C31-AF5C-A8382A0673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14999" y="716135"/>
            <a:ext cx="5581650" cy="2342049"/>
          </a:xfrm>
          <a:prstGeom prst="rect">
            <a:avLst/>
          </a:prstGeom>
        </p:spPr>
      </p:pic>
      <p:pic>
        <p:nvPicPr>
          <p:cNvPr id="1026" name="Picture 2" descr="Image may contain: 5 people, people smiling, people standing and night">
            <a:extLst>
              <a:ext uri="{FF2B5EF4-FFF2-40B4-BE49-F238E27FC236}">
                <a16:creationId xmlns:a16="http://schemas.microsoft.com/office/drawing/2014/main" id="{9435CE53-C8FA-443F-B604-70889BA922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244" t="28617" r="25051" b="50359"/>
          <a:stretch/>
        </p:blipFill>
        <p:spPr bwMode="auto">
          <a:xfrm>
            <a:off x="962535" y="1828642"/>
            <a:ext cx="956931" cy="1409366"/>
          </a:xfrm>
          <a:prstGeom prst="round1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8D9C20-2180-4E21-BF29-E91506D30A48}"/>
              </a:ext>
            </a:extLst>
          </p:cNvPr>
          <p:cNvPicPr>
            <a:picLocks noChangeAspect="1"/>
          </p:cNvPicPr>
          <p:nvPr/>
        </p:nvPicPr>
        <p:blipFill>
          <a:blip r:embed="rId5"/>
          <a:stretch>
            <a:fillRect/>
          </a:stretch>
        </p:blipFill>
        <p:spPr>
          <a:xfrm>
            <a:off x="9506029" y="2533325"/>
            <a:ext cx="1619692" cy="1214769"/>
          </a:xfrm>
          <a:prstGeom prst="rect">
            <a:avLst/>
          </a:prstGeom>
        </p:spPr>
      </p:pic>
    </p:spTree>
    <p:extLst>
      <p:ext uri="{BB962C8B-B14F-4D97-AF65-F5344CB8AC3E}">
        <p14:creationId xmlns:p14="http://schemas.microsoft.com/office/powerpoint/2010/main" val="390677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4FB5F8-046B-41DC-AF0C-0290EFE66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026" y="1488467"/>
            <a:ext cx="4602643" cy="3807183"/>
          </a:xfrm>
          <a:prstGeom prst="rect">
            <a:avLst/>
          </a:prstGeom>
        </p:spPr>
      </p:pic>
      <p:sp>
        <p:nvSpPr>
          <p:cNvPr id="3" name="Title 1">
            <a:extLst>
              <a:ext uri="{FF2B5EF4-FFF2-40B4-BE49-F238E27FC236}">
                <a16:creationId xmlns:a16="http://schemas.microsoft.com/office/drawing/2014/main" id="{5AD26272-2146-4517-829C-6CF4029D7FAD}"/>
              </a:ext>
            </a:extLst>
          </p:cNvPr>
          <p:cNvSpPr txBox="1">
            <a:spLocks/>
          </p:cNvSpPr>
          <p:nvPr/>
        </p:nvSpPr>
        <p:spPr>
          <a:xfrm>
            <a:off x="1334480" y="1488467"/>
            <a:ext cx="9601200" cy="1189038"/>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Outboxes</a:t>
            </a:r>
          </a:p>
        </p:txBody>
      </p:sp>
      <p:sp>
        <p:nvSpPr>
          <p:cNvPr id="4" name="Content Placeholder 2">
            <a:extLst>
              <a:ext uri="{FF2B5EF4-FFF2-40B4-BE49-F238E27FC236}">
                <a16:creationId xmlns:a16="http://schemas.microsoft.com/office/drawing/2014/main" id="{DFDF32E6-88F2-47D7-A446-1BAB873FEAAE}"/>
              </a:ext>
            </a:extLst>
          </p:cNvPr>
          <p:cNvSpPr txBox="1">
            <a:spLocks/>
          </p:cNvSpPr>
          <p:nvPr/>
        </p:nvSpPr>
        <p:spPr>
          <a:xfrm>
            <a:off x="308344" y="2402958"/>
            <a:ext cx="5720309" cy="4480192"/>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sz="2400" dirty="0"/>
              <a:t>Outboxes are located in the MPR (Room 8)</a:t>
            </a:r>
          </a:p>
          <a:p>
            <a:r>
              <a:rPr lang="en-US" sz="2400" dirty="0"/>
              <a:t>Check these WEEKLY for graded assignments, announcements from teachers, and more!</a:t>
            </a:r>
          </a:p>
          <a:p>
            <a:r>
              <a:rPr lang="en-US" sz="2400" dirty="0"/>
              <a:t>This is YOUR responsibility!</a:t>
            </a:r>
          </a:p>
          <a:p>
            <a:r>
              <a:rPr lang="en-US" sz="2400" dirty="0"/>
              <a:t>Every student has a folder in the outbox.</a:t>
            </a:r>
          </a:p>
        </p:txBody>
      </p:sp>
      <p:pic>
        <p:nvPicPr>
          <p:cNvPr id="5" name="Picture 4">
            <a:extLst>
              <a:ext uri="{FF2B5EF4-FFF2-40B4-BE49-F238E27FC236}">
                <a16:creationId xmlns:a16="http://schemas.microsoft.com/office/drawing/2014/main" id="{6336D66C-0868-4A37-84A1-45818202D4F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886635">
            <a:off x="8157700" y="3772480"/>
            <a:ext cx="3333750" cy="2705100"/>
          </a:xfrm>
          <a:prstGeom prst="rect">
            <a:avLst/>
          </a:prstGeom>
        </p:spPr>
      </p:pic>
      <p:sp>
        <p:nvSpPr>
          <p:cNvPr id="6" name="TextBox 5">
            <a:extLst>
              <a:ext uri="{FF2B5EF4-FFF2-40B4-BE49-F238E27FC236}">
                <a16:creationId xmlns:a16="http://schemas.microsoft.com/office/drawing/2014/main" id="{34EC0B70-2A25-4EB4-92FA-4686A921B3D9}"/>
              </a:ext>
            </a:extLst>
          </p:cNvPr>
          <p:cNvSpPr txBox="1"/>
          <p:nvPr/>
        </p:nvSpPr>
        <p:spPr>
          <a:xfrm>
            <a:off x="0" y="6544146"/>
            <a:ext cx="3333750" cy="230832"/>
          </a:xfrm>
          <a:prstGeom prst="rect">
            <a:avLst/>
          </a:prstGeom>
          <a:noFill/>
        </p:spPr>
        <p:txBody>
          <a:bodyPr wrap="square" rtlCol="0">
            <a:spAutoFit/>
          </a:bodyPr>
          <a:lstStyle/>
          <a:p>
            <a:r>
              <a:rPr lang="en-US" sz="900">
                <a:hlinkClick r:id="rId4" tooltip="https://team--4.wikispaces.com/Argument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80948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002-605C-4EA6-A9AE-636D8F95CA57}"/>
              </a:ext>
            </a:extLst>
          </p:cNvPr>
          <p:cNvSpPr txBox="1">
            <a:spLocks/>
          </p:cNvSpPr>
          <p:nvPr/>
        </p:nvSpPr>
        <p:spPr>
          <a:xfrm>
            <a:off x="827089" y="745759"/>
            <a:ext cx="9601200" cy="1143000"/>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College Freshman Giftboxes</a:t>
            </a:r>
          </a:p>
        </p:txBody>
      </p:sp>
      <p:sp>
        <p:nvSpPr>
          <p:cNvPr id="3" name="Content Placeholder 2">
            <a:extLst>
              <a:ext uri="{FF2B5EF4-FFF2-40B4-BE49-F238E27FC236}">
                <a16:creationId xmlns:a16="http://schemas.microsoft.com/office/drawing/2014/main" id="{F111E6DA-6847-4B0D-9DC1-118899692E23}"/>
              </a:ext>
            </a:extLst>
          </p:cNvPr>
          <p:cNvSpPr txBox="1">
            <a:spLocks/>
          </p:cNvSpPr>
          <p:nvPr/>
        </p:nvSpPr>
        <p:spPr>
          <a:xfrm>
            <a:off x="827089" y="1888759"/>
            <a:ext cx="5029198" cy="4191000"/>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sz="3200" dirty="0"/>
              <a:t>Donate items to help fill up shoeboxes!</a:t>
            </a:r>
          </a:p>
          <a:p>
            <a:r>
              <a:rPr lang="en-US" sz="3200" dirty="0"/>
              <a:t>The care packages are going to our College Freshman</a:t>
            </a:r>
          </a:p>
          <a:p>
            <a:r>
              <a:rPr lang="en-US" sz="3200" dirty="0"/>
              <a:t>Donate through mid October in the breezeway</a:t>
            </a:r>
          </a:p>
        </p:txBody>
      </p:sp>
      <p:pic>
        <p:nvPicPr>
          <p:cNvPr id="4" name="Picture 3">
            <a:extLst>
              <a:ext uri="{FF2B5EF4-FFF2-40B4-BE49-F238E27FC236}">
                <a16:creationId xmlns:a16="http://schemas.microsoft.com/office/drawing/2014/main" id="{57FCC47B-F0C0-4812-AE21-C01B7D06748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07238" y="2338533"/>
            <a:ext cx="1474407" cy="1936776"/>
          </a:xfrm>
          <a:prstGeom prst="rect">
            <a:avLst/>
          </a:prstGeom>
        </p:spPr>
      </p:pic>
      <p:pic>
        <p:nvPicPr>
          <p:cNvPr id="5" name="Picture 4">
            <a:extLst>
              <a:ext uri="{FF2B5EF4-FFF2-40B4-BE49-F238E27FC236}">
                <a16:creationId xmlns:a16="http://schemas.microsoft.com/office/drawing/2014/main" id="{5EF63FBC-E161-4987-BD57-EF56664FC25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114145">
            <a:off x="8839117" y="3022233"/>
            <a:ext cx="2826481" cy="1924050"/>
          </a:xfrm>
          <a:prstGeom prst="rect">
            <a:avLst/>
          </a:prstGeom>
        </p:spPr>
      </p:pic>
      <p:pic>
        <p:nvPicPr>
          <p:cNvPr id="7" name="Picture 6">
            <a:extLst>
              <a:ext uri="{FF2B5EF4-FFF2-40B4-BE49-F238E27FC236}">
                <a16:creationId xmlns:a16="http://schemas.microsoft.com/office/drawing/2014/main" id="{C3E06DF7-8F5E-4F2D-B284-0ED6CB95784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271595" y="708056"/>
            <a:ext cx="1766274" cy="1990678"/>
          </a:xfrm>
          <a:prstGeom prst="rect">
            <a:avLst/>
          </a:prstGeom>
        </p:spPr>
      </p:pic>
      <p:pic>
        <p:nvPicPr>
          <p:cNvPr id="8" name="Picture 7">
            <a:extLst>
              <a:ext uri="{FF2B5EF4-FFF2-40B4-BE49-F238E27FC236}">
                <a16:creationId xmlns:a16="http://schemas.microsoft.com/office/drawing/2014/main" id="{3D57F54A-B6E6-4CD0-8D5A-4B277199BC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2851" y="4725953"/>
            <a:ext cx="2153734" cy="2189630"/>
          </a:xfrm>
          <a:prstGeom prst="rect">
            <a:avLst/>
          </a:prstGeom>
        </p:spPr>
      </p:pic>
    </p:spTree>
    <p:extLst>
      <p:ext uri="{BB962C8B-B14F-4D97-AF65-F5344CB8AC3E}">
        <p14:creationId xmlns:p14="http://schemas.microsoft.com/office/powerpoint/2010/main" val="411092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5DE5-4858-4583-BB15-321E4ACF50CD}"/>
              </a:ext>
            </a:extLst>
          </p:cNvPr>
          <p:cNvSpPr>
            <a:spLocks noGrp="1"/>
          </p:cNvSpPr>
          <p:nvPr>
            <p:ph type="title"/>
          </p:nvPr>
        </p:nvSpPr>
        <p:spPr/>
        <p:txBody>
          <a:bodyPr/>
          <a:lstStyle/>
          <a:p>
            <a:r>
              <a:rPr lang="en-US" dirty="0"/>
              <a:t>College night – October 12th</a:t>
            </a:r>
          </a:p>
        </p:txBody>
      </p:sp>
      <p:sp>
        <p:nvSpPr>
          <p:cNvPr id="3" name="Content Placeholder 2">
            <a:extLst>
              <a:ext uri="{FF2B5EF4-FFF2-40B4-BE49-F238E27FC236}">
                <a16:creationId xmlns:a16="http://schemas.microsoft.com/office/drawing/2014/main" id="{EF02B8A2-3E6B-4CCB-8F53-E57FA23C31C2}"/>
              </a:ext>
            </a:extLst>
          </p:cNvPr>
          <p:cNvSpPr>
            <a:spLocks noGrp="1"/>
          </p:cNvSpPr>
          <p:nvPr>
            <p:ph idx="1"/>
          </p:nvPr>
        </p:nvSpPr>
        <p:spPr>
          <a:xfrm>
            <a:off x="685800" y="1920126"/>
            <a:ext cx="10131425" cy="3649133"/>
          </a:xfrm>
        </p:spPr>
        <p:txBody>
          <a:bodyPr/>
          <a:lstStyle/>
          <a:p>
            <a:r>
              <a:rPr lang="en-US" dirty="0"/>
              <a:t>7pm in the Parish Hall – St. </a:t>
            </a:r>
            <a:r>
              <a:rPr lang="en-US" dirty="0" err="1"/>
              <a:t>Odilias</a:t>
            </a:r>
            <a:endParaRPr lang="en-US" dirty="0"/>
          </a:p>
          <a:p>
            <a:r>
              <a:rPr lang="en-US" dirty="0"/>
              <a:t>Come learn the steps you need to take to get into college</a:t>
            </a:r>
          </a:p>
          <a:p>
            <a:r>
              <a:rPr lang="en-US" dirty="0"/>
              <a:t>Meet college reps</a:t>
            </a:r>
          </a:p>
          <a:p>
            <a:r>
              <a:rPr lang="en-US" dirty="0"/>
              <a:t>Learn about financial aid</a:t>
            </a:r>
          </a:p>
          <a:p>
            <a:r>
              <a:rPr lang="en-US" dirty="0"/>
              <a:t>Transcript help</a:t>
            </a:r>
          </a:p>
          <a:p>
            <a:r>
              <a:rPr lang="en-US" dirty="0"/>
              <a:t>How to make your application stand out</a:t>
            </a:r>
          </a:p>
          <a:p>
            <a:r>
              <a:rPr lang="en-US" dirty="0"/>
              <a:t>Military service before college?</a:t>
            </a:r>
          </a:p>
          <a:p>
            <a:r>
              <a:rPr lang="en-US" dirty="0"/>
              <a:t>Should you take a gap year?</a:t>
            </a:r>
          </a:p>
        </p:txBody>
      </p:sp>
      <p:pic>
        <p:nvPicPr>
          <p:cNvPr id="8" name="Picture 7">
            <a:extLst>
              <a:ext uri="{FF2B5EF4-FFF2-40B4-BE49-F238E27FC236}">
                <a16:creationId xmlns:a16="http://schemas.microsoft.com/office/drawing/2014/main" id="{EDF8B0DC-3681-4FE7-A2D1-D8C1E3A9DE7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81774" y="2131484"/>
            <a:ext cx="5111105" cy="3833329"/>
          </a:xfrm>
          <a:prstGeom prst="rect">
            <a:avLst/>
          </a:prstGeom>
        </p:spPr>
      </p:pic>
      <p:sp>
        <p:nvSpPr>
          <p:cNvPr id="9" name="TextBox 8">
            <a:extLst>
              <a:ext uri="{FF2B5EF4-FFF2-40B4-BE49-F238E27FC236}">
                <a16:creationId xmlns:a16="http://schemas.microsoft.com/office/drawing/2014/main" id="{220BB1D9-6D38-4F23-A268-E114382DFFFE}"/>
              </a:ext>
            </a:extLst>
          </p:cNvPr>
          <p:cNvSpPr txBox="1"/>
          <p:nvPr/>
        </p:nvSpPr>
        <p:spPr>
          <a:xfrm>
            <a:off x="0" y="6627168"/>
            <a:ext cx="4905376" cy="230832"/>
          </a:xfrm>
          <a:prstGeom prst="rect">
            <a:avLst/>
          </a:prstGeom>
          <a:noFill/>
        </p:spPr>
        <p:txBody>
          <a:bodyPr wrap="square" rtlCol="0">
            <a:spAutoFit/>
          </a:bodyPr>
          <a:lstStyle/>
          <a:p>
            <a:r>
              <a:rPr lang="en-US" sz="900" dirty="0">
                <a:hlinkClick r:id="rId3" tooltip="http://en.wikipedia.org/wiki/File:Alvarez_College_Union,_Davidson_College,_NC.jp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971649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A33E-F032-4906-ADC9-98B461C2DB50}"/>
              </a:ext>
            </a:extLst>
          </p:cNvPr>
          <p:cNvSpPr>
            <a:spLocks noGrp="1"/>
          </p:cNvSpPr>
          <p:nvPr>
            <p:ph type="title"/>
          </p:nvPr>
        </p:nvSpPr>
        <p:spPr>
          <a:xfrm>
            <a:off x="2060575" y="1140941"/>
            <a:ext cx="10131425" cy="1456267"/>
          </a:xfrm>
        </p:spPr>
        <p:txBody>
          <a:bodyPr/>
          <a:lstStyle/>
          <a:p>
            <a:r>
              <a:rPr lang="en-US" dirty="0"/>
              <a:t>forms</a:t>
            </a:r>
          </a:p>
        </p:txBody>
      </p:sp>
      <p:sp>
        <p:nvSpPr>
          <p:cNvPr id="3" name="Content Placeholder 2">
            <a:extLst>
              <a:ext uri="{FF2B5EF4-FFF2-40B4-BE49-F238E27FC236}">
                <a16:creationId xmlns:a16="http://schemas.microsoft.com/office/drawing/2014/main" id="{C74F84A9-5D66-44BA-A138-4BE9E69DA37D}"/>
              </a:ext>
            </a:extLst>
          </p:cNvPr>
          <p:cNvSpPr>
            <a:spLocks noGrp="1"/>
          </p:cNvSpPr>
          <p:nvPr>
            <p:ph idx="1"/>
          </p:nvPr>
        </p:nvSpPr>
        <p:spPr>
          <a:xfrm>
            <a:off x="685801" y="1623084"/>
            <a:ext cx="6098058" cy="3649133"/>
          </a:xfrm>
        </p:spPr>
        <p:txBody>
          <a:bodyPr>
            <a:normAutofit/>
          </a:bodyPr>
          <a:lstStyle/>
          <a:p>
            <a:r>
              <a:rPr lang="en-US" sz="2800" dirty="0"/>
              <a:t>Please stop by the office to make sure you have filled out all mandatory forms!</a:t>
            </a:r>
          </a:p>
        </p:txBody>
      </p:sp>
      <p:pic>
        <p:nvPicPr>
          <p:cNvPr id="5" name="Picture 4">
            <a:extLst>
              <a:ext uri="{FF2B5EF4-FFF2-40B4-BE49-F238E27FC236}">
                <a16:creationId xmlns:a16="http://schemas.microsoft.com/office/drawing/2014/main" id="{4BF776A0-FB27-4875-9AFB-C07172BFB90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04353" y="1140941"/>
            <a:ext cx="3610573" cy="5007364"/>
          </a:xfrm>
          <a:prstGeom prst="rect">
            <a:avLst/>
          </a:prstGeom>
        </p:spPr>
      </p:pic>
      <p:sp>
        <p:nvSpPr>
          <p:cNvPr id="6" name="TextBox 5">
            <a:extLst>
              <a:ext uri="{FF2B5EF4-FFF2-40B4-BE49-F238E27FC236}">
                <a16:creationId xmlns:a16="http://schemas.microsoft.com/office/drawing/2014/main" id="{F8747F63-7881-4A31-BD3E-41F483991165}"/>
              </a:ext>
            </a:extLst>
          </p:cNvPr>
          <p:cNvSpPr txBox="1"/>
          <p:nvPr/>
        </p:nvSpPr>
        <p:spPr>
          <a:xfrm>
            <a:off x="0" y="6528898"/>
            <a:ext cx="5298541" cy="230832"/>
          </a:xfrm>
          <a:prstGeom prst="rect">
            <a:avLst/>
          </a:prstGeom>
          <a:noFill/>
        </p:spPr>
        <p:txBody>
          <a:bodyPr wrap="square" rtlCol="0">
            <a:spAutoFit/>
          </a:bodyPr>
          <a:lstStyle/>
          <a:p>
            <a:r>
              <a:rPr lang="en-US" sz="900" dirty="0">
                <a:hlinkClick r:id="rId3" tooltip="https://english.stackexchange.com/questions/79739/stack-vs-pile-vs-heap-of-paper"/>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1" name="Picture 10">
            <a:extLst>
              <a:ext uri="{FF2B5EF4-FFF2-40B4-BE49-F238E27FC236}">
                <a16:creationId xmlns:a16="http://schemas.microsoft.com/office/drawing/2014/main" id="{9D8E01C2-102E-44A3-B110-A3ADBFBA64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42669" y="3865926"/>
            <a:ext cx="2282379" cy="2282379"/>
          </a:xfrm>
          <a:prstGeom prst="rect">
            <a:avLst/>
          </a:prstGeom>
        </p:spPr>
      </p:pic>
      <p:sp>
        <p:nvSpPr>
          <p:cNvPr id="12" name="TextBox 11">
            <a:extLst>
              <a:ext uri="{FF2B5EF4-FFF2-40B4-BE49-F238E27FC236}">
                <a16:creationId xmlns:a16="http://schemas.microsoft.com/office/drawing/2014/main" id="{89CA4F43-65C9-4A90-930F-914FBF3800FF}"/>
              </a:ext>
            </a:extLst>
          </p:cNvPr>
          <p:cNvSpPr txBox="1"/>
          <p:nvPr/>
        </p:nvSpPr>
        <p:spPr>
          <a:xfrm>
            <a:off x="2933217" y="6545813"/>
            <a:ext cx="6858000" cy="230832"/>
          </a:xfrm>
          <a:prstGeom prst="rect">
            <a:avLst/>
          </a:prstGeom>
          <a:noFill/>
        </p:spPr>
        <p:txBody>
          <a:bodyPr wrap="square" rtlCol="0">
            <a:spAutoFit/>
          </a:bodyPr>
          <a:lstStyle/>
          <a:p>
            <a:r>
              <a:rPr lang="en-US" sz="900" dirty="0">
                <a:hlinkClick r:id="rId6" tooltip="http://en.wikipedia.org/wiki/file:emblem-question-red.sv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3535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645C-0307-47C1-8CF0-E98DB908ABBA}"/>
              </a:ext>
            </a:extLst>
          </p:cNvPr>
          <p:cNvSpPr>
            <a:spLocks noGrp="1"/>
          </p:cNvSpPr>
          <p:nvPr>
            <p:ph type="title"/>
          </p:nvPr>
        </p:nvSpPr>
        <p:spPr/>
        <p:txBody>
          <a:bodyPr/>
          <a:lstStyle/>
          <a:p>
            <a:r>
              <a:rPr lang="en-US" dirty="0"/>
              <a:t>Curriculum sale (</a:t>
            </a:r>
            <a:r>
              <a:rPr lang="en-US" dirty="0" err="1"/>
              <a:t>mpr</a:t>
            </a:r>
            <a:r>
              <a:rPr lang="en-US" dirty="0"/>
              <a:t> – room 8)</a:t>
            </a:r>
          </a:p>
        </p:txBody>
      </p:sp>
      <p:sp>
        <p:nvSpPr>
          <p:cNvPr id="3" name="Content Placeholder 2">
            <a:extLst>
              <a:ext uri="{FF2B5EF4-FFF2-40B4-BE49-F238E27FC236}">
                <a16:creationId xmlns:a16="http://schemas.microsoft.com/office/drawing/2014/main" id="{EBFD620A-225A-4A81-AD5F-FFD28256CB9D}"/>
              </a:ext>
            </a:extLst>
          </p:cNvPr>
          <p:cNvSpPr>
            <a:spLocks noGrp="1"/>
          </p:cNvSpPr>
          <p:nvPr>
            <p:ph idx="1"/>
          </p:nvPr>
        </p:nvSpPr>
        <p:spPr>
          <a:xfrm>
            <a:off x="685801" y="2142067"/>
            <a:ext cx="6421055" cy="3649133"/>
          </a:xfrm>
        </p:spPr>
        <p:txBody>
          <a:bodyPr>
            <a:normAutofit/>
          </a:bodyPr>
          <a:lstStyle/>
          <a:p>
            <a:r>
              <a:rPr lang="en-US" sz="3600" dirty="0"/>
              <a:t>Visit the MPR and see the amazing selection of used curriculum!</a:t>
            </a:r>
          </a:p>
          <a:p>
            <a:r>
              <a:rPr lang="en-US" sz="3600" dirty="0"/>
              <a:t>Available for a reasonable donation.</a:t>
            </a:r>
          </a:p>
        </p:txBody>
      </p:sp>
      <p:pic>
        <p:nvPicPr>
          <p:cNvPr id="11" name="Picture 10">
            <a:extLst>
              <a:ext uri="{FF2B5EF4-FFF2-40B4-BE49-F238E27FC236}">
                <a16:creationId xmlns:a16="http://schemas.microsoft.com/office/drawing/2014/main" id="{8C7623CF-94BE-4A6F-81A2-6BBC9D41E85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74014" y="1666593"/>
            <a:ext cx="3982753" cy="4600080"/>
          </a:xfrm>
          <a:prstGeom prst="rect">
            <a:avLst/>
          </a:prstGeom>
        </p:spPr>
      </p:pic>
      <p:sp>
        <p:nvSpPr>
          <p:cNvPr id="12" name="TextBox 11">
            <a:extLst>
              <a:ext uri="{FF2B5EF4-FFF2-40B4-BE49-F238E27FC236}">
                <a16:creationId xmlns:a16="http://schemas.microsoft.com/office/drawing/2014/main" id="{D340FCDB-E059-44C2-B813-596C6B6692DF}"/>
              </a:ext>
            </a:extLst>
          </p:cNvPr>
          <p:cNvSpPr txBox="1"/>
          <p:nvPr/>
        </p:nvSpPr>
        <p:spPr>
          <a:xfrm>
            <a:off x="96455" y="6503931"/>
            <a:ext cx="3630592" cy="230832"/>
          </a:xfrm>
          <a:prstGeom prst="rect">
            <a:avLst/>
          </a:prstGeom>
          <a:noFill/>
        </p:spPr>
        <p:txBody>
          <a:bodyPr wrap="square" rtlCol="0">
            <a:spAutoFit/>
          </a:bodyPr>
          <a:lstStyle/>
          <a:p>
            <a:r>
              <a:rPr lang="en-US" sz="900" dirty="0">
                <a:hlinkClick r:id="rId3" tooltip="https://maxwellsenglish3ap.wikispaces.com/madisson+t-maxpspace+page"/>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028319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9289-3F26-41BC-842A-CE5F4F775E3A}"/>
              </a:ext>
            </a:extLst>
          </p:cNvPr>
          <p:cNvSpPr>
            <a:spLocks noGrp="1"/>
          </p:cNvSpPr>
          <p:nvPr>
            <p:ph type="title"/>
          </p:nvPr>
        </p:nvSpPr>
        <p:spPr>
          <a:xfrm>
            <a:off x="1952626" y="966787"/>
            <a:ext cx="10131425" cy="1456267"/>
          </a:xfrm>
        </p:spPr>
        <p:txBody>
          <a:bodyPr/>
          <a:lstStyle/>
          <a:p>
            <a:r>
              <a:rPr lang="en-US" dirty="0"/>
              <a:t>Tutoring</a:t>
            </a:r>
          </a:p>
        </p:txBody>
      </p:sp>
      <p:sp>
        <p:nvSpPr>
          <p:cNvPr id="3" name="Content Placeholder 2">
            <a:extLst>
              <a:ext uri="{FF2B5EF4-FFF2-40B4-BE49-F238E27FC236}">
                <a16:creationId xmlns:a16="http://schemas.microsoft.com/office/drawing/2014/main" id="{1AEE8EDF-18C0-476E-8762-576CD83F5997}"/>
              </a:ext>
            </a:extLst>
          </p:cNvPr>
          <p:cNvSpPr>
            <a:spLocks noGrp="1"/>
          </p:cNvSpPr>
          <p:nvPr>
            <p:ph idx="1"/>
          </p:nvPr>
        </p:nvSpPr>
        <p:spPr>
          <a:xfrm>
            <a:off x="600077" y="2607734"/>
            <a:ext cx="5657848" cy="3649133"/>
          </a:xfrm>
        </p:spPr>
        <p:txBody>
          <a:bodyPr>
            <a:normAutofit lnSpcReduction="10000"/>
          </a:bodyPr>
          <a:lstStyle/>
          <a:p>
            <a:r>
              <a:rPr lang="en-US" sz="2400" dirty="0"/>
              <a:t>Struggling in your classes?</a:t>
            </a:r>
          </a:p>
          <a:p>
            <a:r>
              <a:rPr lang="en-US" sz="2400" dirty="0"/>
              <a:t>Need help writing an essay?</a:t>
            </a:r>
          </a:p>
          <a:p>
            <a:r>
              <a:rPr lang="en-US" sz="2400" dirty="0"/>
              <a:t>Help needed with math?</a:t>
            </a:r>
          </a:p>
          <a:p>
            <a:r>
              <a:rPr lang="en-US" sz="2400" dirty="0"/>
              <a:t>Contact the Quest tutoring center for help in ALL of your subjects!</a:t>
            </a:r>
          </a:p>
          <a:p>
            <a:r>
              <a:rPr lang="en-US" sz="2400" dirty="0">
                <a:hlinkClick r:id="rId2"/>
              </a:rPr>
              <a:t>tutoring@questforeducationandarts.com</a:t>
            </a:r>
            <a:endParaRPr lang="en-US" sz="2400" dirty="0"/>
          </a:p>
          <a:p>
            <a:r>
              <a:rPr lang="en-US" sz="2400" dirty="0"/>
              <a:t>Sponsored by the ETA SIGMA ALPHA HONOR SOCIETY.</a:t>
            </a:r>
          </a:p>
          <a:p>
            <a:pPr marL="0" indent="0">
              <a:buNone/>
            </a:pPr>
            <a:endParaRPr lang="en-US" dirty="0"/>
          </a:p>
        </p:txBody>
      </p:sp>
      <p:pic>
        <p:nvPicPr>
          <p:cNvPr id="11" name="Picture 10">
            <a:extLst>
              <a:ext uri="{FF2B5EF4-FFF2-40B4-BE49-F238E27FC236}">
                <a16:creationId xmlns:a16="http://schemas.microsoft.com/office/drawing/2014/main" id="{B157A79D-DF77-493E-BC7B-B1A31EE9A8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63445" y="1074680"/>
            <a:ext cx="5367337" cy="3578225"/>
          </a:xfrm>
          <a:prstGeom prst="rect">
            <a:avLst/>
          </a:prstGeom>
        </p:spPr>
      </p:pic>
      <p:sp>
        <p:nvSpPr>
          <p:cNvPr id="12" name="TextBox 11">
            <a:extLst>
              <a:ext uri="{FF2B5EF4-FFF2-40B4-BE49-F238E27FC236}">
                <a16:creationId xmlns:a16="http://schemas.microsoft.com/office/drawing/2014/main" id="{6E195413-87F5-414A-8B71-F5B229B6933E}"/>
              </a:ext>
            </a:extLst>
          </p:cNvPr>
          <p:cNvSpPr txBox="1"/>
          <p:nvPr/>
        </p:nvSpPr>
        <p:spPr>
          <a:xfrm>
            <a:off x="0" y="6627168"/>
            <a:ext cx="6257925" cy="230832"/>
          </a:xfrm>
          <a:prstGeom prst="rect">
            <a:avLst/>
          </a:prstGeom>
          <a:noFill/>
        </p:spPr>
        <p:txBody>
          <a:bodyPr wrap="square" rtlCol="0">
            <a:spAutoFit/>
          </a:bodyPr>
          <a:lstStyle/>
          <a:p>
            <a:r>
              <a:rPr lang="en-US" sz="900" dirty="0">
                <a:hlinkClick r:id="rId4" tooltip="http://www.themindfulword.org/2010/teaching-mindfully-present-presence/"/>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68577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5B97-B541-4FA4-842C-3B86C0DA7E18}"/>
              </a:ext>
            </a:extLst>
          </p:cNvPr>
          <p:cNvSpPr>
            <a:spLocks noGrp="1"/>
          </p:cNvSpPr>
          <p:nvPr>
            <p:ph type="title"/>
          </p:nvPr>
        </p:nvSpPr>
        <p:spPr/>
        <p:txBody>
          <a:bodyPr/>
          <a:lstStyle/>
          <a:p>
            <a:r>
              <a:rPr lang="en-US" dirty="0"/>
              <a:t>Fall gala silent auction donations</a:t>
            </a:r>
          </a:p>
        </p:txBody>
      </p:sp>
      <p:sp>
        <p:nvSpPr>
          <p:cNvPr id="3" name="Content Placeholder 2">
            <a:extLst>
              <a:ext uri="{FF2B5EF4-FFF2-40B4-BE49-F238E27FC236}">
                <a16:creationId xmlns:a16="http://schemas.microsoft.com/office/drawing/2014/main" id="{1855BC7E-3EE7-46CF-94AC-F04C50F395EC}"/>
              </a:ext>
            </a:extLst>
          </p:cNvPr>
          <p:cNvSpPr>
            <a:spLocks noGrp="1"/>
          </p:cNvSpPr>
          <p:nvPr>
            <p:ph idx="1"/>
          </p:nvPr>
        </p:nvSpPr>
        <p:spPr>
          <a:xfrm>
            <a:off x="685801" y="1912864"/>
            <a:ext cx="5680275" cy="3649133"/>
          </a:xfrm>
        </p:spPr>
        <p:txBody>
          <a:bodyPr>
            <a:normAutofit fontScale="92500"/>
          </a:bodyPr>
          <a:lstStyle/>
          <a:p>
            <a:r>
              <a:rPr lang="en-US" sz="2400" b="1" dirty="0"/>
              <a:t>We are collecting donations for the silent auction</a:t>
            </a:r>
          </a:p>
          <a:p>
            <a:r>
              <a:rPr lang="en-US" sz="2400" b="1" dirty="0"/>
              <a:t>All proceeds will go to the Wesley Bilodeau Scholarship Fund</a:t>
            </a:r>
          </a:p>
          <a:p>
            <a:r>
              <a:rPr lang="en-US" sz="2400" b="1" dirty="0"/>
              <a:t>Individual items and full baskets accepted</a:t>
            </a:r>
          </a:p>
          <a:p>
            <a:r>
              <a:rPr lang="en-US" sz="2400" b="1" dirty="0"/>
              <a:t>Bring items to Mary </a:t>
            </a:r>
            <a:r>
              <a:rPr lang="en-US" sz="2400" b="1" dirty="0" err="1"/>
              <a:t>Boxx</a:t>
            </a:r>
            <a:r>
              <a:rPr lang="en-US" sz="2400" b="1" dirty="0"/>
              <a:t>-Hampton or Angelica Ewing with Name of Donor, phone number to reach you, a list of items in each basket, and the value of the basket.</a:t>
            </a:r>
          </a:p>
        </p:txBody>
      </p:sp>
      <p:pic>
        <p:nvPicPr>
          <p:cNvPr id="5" name="Picture 4">
            <a:extLst>
              <a:ext uri="{FF2B5EF4-FFF2-40B4-BE49-F238E27FC236}">
                <a16:creationId xmlns:a16="http://schemas.microsoft.com/office/drawing/2014/main" id="{55B2059A-3AA0-4CD5-8146-9ABBC06F6D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78014" y="1849779"/>
            <a:ext cx="4261654" cy="4261654"/>
          </a:xfrm>
          <a:prstGeom prst="rect">
            <a:avLst/>
          </a:prstGeom>
        </p:spPr>
      </p:pic>
      <p:sp>
        <p:nvSpPr>
          <p:cNvPr id="6" name="TextBox 5">
            <a:extLst>
              <a:ext uri="{FF2B5EF4-FFF2-40B4-BE49-F238E27FC236}">
                <a16:creationId xmlns:a16="http://schemas.microsoft.com/office/drawing/2014/main" id="{7DAC7BF7-8813-4ABA-A7BA-B9E6A7CA2B6A}"/>
              </a:ext>
            </a:extLst>
          </p:cNvPr>
          <p:cNvSpPr txBox="1"/>
          <p:nvPr/>
        </p:nvSpPr>
        <p:spPr>
          <a:xfrm>
            <a:off x="0" y="6501355"/>
            <a:ext cx="3573925" cy="230832"/>
          </a:xfrm>
          <a:prstGeom prst="rect">
            <a:avLst/>
          </a:prstGeom>
          <a:noFill/>
        </p:spPr>
        <p:txBody>
          <a:bodyPr wrap="square" rtlCol="0">
            <a:spAutoFit/>
          </a:bodyPr>
          <a:lstStyle/>
          <a:p>
            <a:r>
              <a:rPr lang="en-US" sz="900" dirty="0">
                <a:hlinkClick r:id="rId3" tooltip="http://motheringtimes.blogspot.com/2012/12/the-best-corporate-christmas-gift.html"/>
              </a:rPr>
              <a:t>This Photo</a:t>
            </a:r>
            <a:r>
              <a:rPr lang="en-US" sz="900" dirty="0"/>
              <a:t> by Unknown Author is licensed under </a:t>
            </a:r>
            <a:r>
              <a:rPr lang="en-US" sz="900" dirty="0">
                <a:hlinkClick r:id="rId4" tooltip="https://creativecommons.org/licenses/by-nc-sa/2.5/"/>
              </a:rPr>
              <a:t>CC BY-NC-SA</a:t>
            </a:r>
            <a:endParaRPr lang="en-US" sz="900" dirty="0"/>
          </a:p>
        </p:txBody>
      </p:sp>
    </p:spTree>
    <p:extLst>
      <p:ext uri="{BB962C8B-B14F-4D97-AF65-F5344CB8AC3E}">
        <p14:creationId xmlns:p14="http://schemas.microsoft.com/office/powerpoint/2010/main" val="16880875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3018</TotalTime>
  <Words>567</Words>
  <Application>Microsoft Office PowerPoint</Application>
  <PresentationFormat>Widescreen</PresentationFormat>
  <Paragraphs>75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Celestial</vt:lpstr>
      <vt:lpstr>Announcements</vt:lpstr>
      <vt:lpstr>September Students of the month</vt:lpstr>
      <vt:lpstr>PowerPoint Presentation</vt:lpstr>
      <vt:lpstr>PowerPoint Presentation</vt:lpstr>
      <vt:lpstr>College night – October 12th</vt:lpstr>
      <vt:lpstr>forms</vt:lpstr>
      <vt:lpstr>Curriculum sale (mpr – room 8)</vt:lpstr>
      <vt:lpstr>Tutoring</vt:lpstr>
      <vt:lpstr>Fall gala silent auction donations</vt:lpstr>
      <vt:lpstr>Study hall</vt:lpstr>
      <vt:lpstr>PowerPoint Presentation</vt:lpstr>
      <vt:lpstr>Mole day</vt:lpstr>
      <vt:lpstr>Comic-con art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Announcements</dc:title>
  <dc:creator>Hannah Boone</dc:creator>
  <cp:lastModifiedBy>Rebecca Feil</cp:lastModifiedBy>
  <cp:revision>17</cp:revision>
  <cp:lastPrinted>2017-10-02T08:14:41Z</cp:lastPrinted>
  <dcterms:created xsi:type="dcterms:W3CDTF">2017-09-29T23:22:42Z</dcterms:created>
  <dcterms:modified xsi:type="dcterms:W3CDTF">2017-10-03T05:52:16Z</dcterms:modified>
</cp:coreProperties>
</file>